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61" r:id="rId2"/>
    <p:sldId id="260" r:id="rId3"/>
    <p:sldId id="262" r:id="rId4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  <a:srgbClr val="FFBDBD"/>
    <a:srgbClr val="99FF99"/>
    <a:srgbClr val="DFF5FD"/>
    <a:srgbClr val="FFFFFF"/>
    <a:srgbClr val="CC0000"/>
    <a:srgbClr val="FF5050"/>
    <a:srgbClr val="BFEBF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8" autoAdjust="0"/>
    <p:restoredTop sz="86385" autoAdjust="0"/>
  </p:normalViewPr>
  <p:slideViewPr>
    <p:cSldViewPr snapToGrid="0">
      <p:cViewPr varScale="1">
        <p:scale>
          <a:sx n="71" d="100"/>
          <a:sy n="71" d="100"/>
        </p:scale>
        <p:origin x="1104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19999" cy="71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2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7B5F227-7B13-4B17-A22B-C5C18FA80851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1963" y="1792288"/>
            <a:ext cx="6462712" cy="484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3" cy="56530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7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7"/>
            <a:ext cx="4302126" cy="719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ACA8C5A-F095-42FD-95D4-B1A3FA13492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604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A8C5A-F095-42FD-95D4-B1A3FA13492F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367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160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59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511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336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184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149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04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422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61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977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83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1551C-E6BA-471D-8DEE-9487AF8FB618}" type="datetimeFigureOut">
              <a:rPr lang="en-AU" smtClean="0"/>
              <a:t>14/06/2023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E48F1-5E1C-4F27-928E-6A422AD4A3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50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Picture 394">
            <a:extLst>
              <a:ext uri="{FF2B5EF4-FFF2-40B4-BE49-F238E27FC236}">
                <a16:creationId xmlns:a16="http://schemas.microsoft.com/office/drawing/2014/main" id="{C4AACCB6-8B97-4EB2-AFDC-FCF7C7259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76" y="213889"/>
            <a:ext cx="2462775" cy="59703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089905-213A-4501-A672-DCDEFB819FC6}"/>
              </a:ext>
            </a:extLst>
          </p:cNvPr>
          <p:cNvSpPr txBox="1"/>
          <p:nvPr/>
        </p:nvSpPr>
        <p:spPr>
          <a:xfrm>
            <a:off x="2926080" y="109924"/>
            <a:ext cx="9727689" cy="38472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900" dirty="0">
                <a:solidFill>
                  <a:schemeClr val="bg1"/>
                </a:solidFill>
              </a:rPr>
              <a:t>Unilateral/Bilateral Breast Surgery and Reconstruction Items from 1 July 2023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370DE0-BA2F-471D-88F2-E49FD43B622A}"/>
              </a:ext>
            </a:extLst>
          </p:cNvPr>
          <p:cNvSpPr/>
          <p:nvPr/>
        </p:nvSpPr>
        <p:spPr>
          <a:xfrm>
            <a:off x="175019" y="810924"/>
            <a:ext cx="5278386" cy="8462667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Existing items for breast surgery and reconstruction 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6" name="Group 15" descr="Outlines current items for breast surgery and reconstruction.&#10;">
            <a:extLst>
              <a:ext uri="{FF2B5EF4-FFF2-40B4-BE49-F238E27FC236}">
                <a16:creationId xmlns:a16="http://schemas.microsoft.com/office/drawing/2014/main" id="{AEF92D87-4CF5-4476-AC6C-AA3BC285F9BB}"/>
              </a:ext>
            </a:extLst>
          </p:cNvPr>
          <p:cNvGrpSpPr/>
          <p:nvPr/>
        </p:nvGrpSpPr>
        <p:grpSpPr>
          <a:xfrm>
            <a:off x="270803" y="1505416"/>
            <a:ext cx="5119477" cy="6602366"/>
            <a:chOff x="306553" y="2358317"/>
            <a:chExt cx="4909039" cy="2705920"/>
          </a:xfrm>
          <a:solidFill>
            <a:schemeClr val="bg1">
              <a:lumMod val="65000"/>
            </a:schemeClr>
          </a:solidFill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A9125DD-14BD-4AD6-98AB-0285253D808E}"/>
                </a:ext>
              </a:extLst>
            </p:cNvPr>
            <p:cNvSpPr/>
            <p:nvPr/>
          </p:nvSpPr>
          <p:spPr>
            <a:xfrm>
              <a:off x="345404" y="4326459"/>
              <a:ext cx="665999" cy="73777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</a:rPr>
                <a:t>45527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F287184-00ED-4424-B8E7-39C2A64FFDC5}"/>
                </a:ext>
              </a:extLst>
            </p:cNvPr>
            <p:cNvSpPr/>
            <p:nvPr/>
          </p:nvSpPr>
          <p:spPr>
            <a:xfrm>
              <a:off x="1126596" y="4326460"/>
              <a:ext cx="4078551" cy="72661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en-AU" sz="1400" dirty="0">
                  <a:solidFill>
                    <a:schemeClr val="tx1"/>
                  </a:solidFill>
                  <a:effectLst/>
                  <a:ea typeface="Calibri" panose="020F0502020204030204" pitchFamily="34" charset="0"/>
                </a:rPr>
                <a:t>Breast reconstruction (unilateral), following mastectomy, using a permanent prosthesis (H) (Anaes.) (Assist.)</a:t>
              </a:r>
              <a:endParaRPr lang="en-AU" sz="1400" dirty="0">
                <a:solidFill>
                  <a:schemeClr val="tx1"/>
                </a:solidFill>
              </a:endParaRPr>
            </a:p>
            <a:p>
              <a:pPr lvl="0">
                <a:defRPr/>
              </a:pP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C9765DB-79DB-4181-8070-CDB9A1FDF671}"/>
                </a:ext>
              </a:extLst>
            </p:cNvPr>
            <p:cNvSpPr/>
            <p:nvPr/>
          </p:nvSpPr>
          <p:spPr>
            <a:xfrm>
              <a:off x="316143" y="3227446"/>
              <a:ext cx="695259" cy="90459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</a:rPr>
                <a:t>31525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A342E4-AC14-4B31-BDD7-90F0A2A846D8}"/>
                </a:ext>
              </a:extLst>
            </p:cNvPr>
            <p:cNvSpPr/>
            <p:nvPr/>
          </p:nvSpPr>
          <p:spPr>
            <a:xfrm>
              <a:off x="1135951" y="2358317"/>
              <a:ext cx="4073861" cy="73286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en-AU" sz="1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Breast, total mastectomy (H) (Anaes.) (Assist.)</a:t>
              </a:r>
              <a:endParaRPr lang="en-AU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58DCF002-AC3C-4808-9213-D5D342BC83DC}"/>
                </a:ext>
              </a:extLst>
            </p:cNvPr>
            <p:cNvSpPr/>
            <p:nvPr/>
          </p:nvSpPr>
          <p:spPr>
            <a:xfrm>
              <a:off x="306553" y="2358317"/>
              <a:ext cx="704849" cy="732860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</a:rPr>
                <a:t>31519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8095E07-0B05-457D-BF6F-5D103B9CE01B}"/>
                </a:ext>
              </a:extLst>
            </p:cNvPr>
            <p:cNvSpPr/>
            <p:nvPr/>
          </p:nvSpPr>
          <p:spPr>
            <a:xfrm>
              <a:off x="1141731" y="3227448"/>
              <a:ext cx="4073861" cy="946598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endParaRPr lang="en-AU" sz="900" dirty="0">
                <a:solidFill>
                  <a:schemeClr val="tx1"/>
                </a:solidFill>
              </a:endParaRPr>
            </a:p>
            <a:p>
              <a:pPr lvl="0">
                <a:defRPr/>
              </a:pPr>
              <a:r>
                <a:rPr lang="en-AU" sz="1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Breast, mastectomy for gynecomastia, with or without liposuction (suction assisted lipolysis), not being a service associated with a service to which item 45585 applies (H) (Anaes.) (Assist.)</a:t>
              </a:r>
              <a:endParaRPr lang="en-AU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3" descr="Objects point to changes taking place from 1 July 2023">
            <a:extLst>
              <a:ext uri="{FF2B5EF4-FFF2-40B4-BE49-F238E27FC236}">
                <a16:creationId xmlns:a16="http://schemas.microsoft.com/office/drawing/2014/main" id="{D6F197E6-98E3-4481-85E2-F186FCCCC018}"/>
              </a:ext>
            </a:extLst>
          </p:cNvPr>
          <p:cNvGrpSpPr/>
          <p:nvPr/>
        </p:nvGrpSpPr>
        <p:grpSpPr>
          <a:xfrm>
            <a:off x="5453405" y="1505414"/>
            <a:ext cx="581635" cy="6602367"/>
            <a:chOff x="5453405" y="1505414"/>
            <a:chExt cx="581635" cy="6602367"/>
          </a:xfrm>
        </p:grpSpPr>
        <p:sp>
          <p:nvSpPr>
            <p:cNvPr id="175" name="Pentagon 174"/>
            <p:cNvSpPr/>
            <p:nvPr/>
          </p:nvSpPr>
          <p:spPr>
            <a:xfrm>
              <a:off x="5453405" y="1505414"/>
              <a:ext cx="581635" cy="1788157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  <p:sp>
          <p:nvSpPr>
            <p:cNvPr id="53" name="Pentagon 174">
              <a:extLst>
                <a:ext uri="{FF2B5EF4-FFF2-40B4-BE49-F238E27FC236}">
                  <a16:creationId xmlns:a16="http://schemas.microsoft.com/office/drawing/2014/main" id="{B349A861-5DDE-4416-B9B9-F1A16130A486}"/>
                </a:ext>
              </a:extLst>
            </p:cNvPr>
            <p:cNvSpPr/>
            <p:nvPr/>
          </p:nvSpPr>
          <p:spPr>
            <a:xfrm>
              <a:off x="5453405" y="3646816"/>
              <a:ext cx="581635" cy="2288926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  <p:sp>
          <p:nvSpPr>
            <p:cNvPr id="54" name="Pentagon 174">
              <a:extLst>
                <a:ext uri="{FF2B5EF4-FFF2-40B4-BE49-F238E27FC236}">
                  <a16:creationId xmlns:a16="http://schemas.microsoft.com/office/drawing/2014/main" id="{3F21F110-88F8-412B-B701-15A8363EA7C7}"/>
                </a:ext>
              </a:extLst>
            </p:cNvPr>
            <p:cNvSpPr/>
            <p:nvPr/>
          </p:nvSpPr>
          <p:spPr>
            <a:xfrm>
              <a:off x="5453405" y="6307624"/>
              <a:ext cx="581634" cy="1800157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C9F1A0C-10BA-4ED8-986D-B0D1BA7EA2F3}"/>
              </a:ext>
            </a:extLst>
          </p:cNvPr>
          <p:cNvSpPr/>
          <p:nvPr/>
        </p:nvSpPr>
        <p:spPr>
          <a:xfrm>
            <a:off x="6067570" y="810924"/>
            <a:ext cx="6586199" cy="7641413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New and amended unilateral/bilateral items for breast cancer surgery and reconstruction </a:t>
            </a:r>
          </a:p>
          <a:p>
            <a:r>
              <a:rPr lang="en-AU" sz="2000" dirty="0">
                <a:solidFill>
                  <a:schemeClr val="tx1"/>
                </a:solidFill>
              </a:rPr>
              <a:t> </a:t>
            </a: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r>
              <a:rPr lang="en-AU" sz="1200" i="1" dirty="0">
                <a:solidFill>
                  <a:schemeClr val="tx1"/>
                </a:solidFill>
              </a:rPr>
              <a:t>.</a:t>
            </a:r>
          </a:p>
          <a:p>
            <a:r>
              <a:rPr lang="en-AU" sz="12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3" name="Group 2" descr="Outlines new and amended unilateral and bilateral items for breast cancer surgery and reconstruction &#10;">
            <a:extLst>
              <a:ext uri="{FF2B5EF4-FFF2-40B4-BE49-F238E27FC236}">
                <a16:creationId xmlns:a16="http://schemas.microsoft.com/office/drawing/2014/main" id="{30820F94-0DE8-4AA2-BF76-F12332941CE4}"/>
              </a:ext>
            </a:extLst>
          </p:cNvPr>
          <p:cNvGrpSpPr/>
          <p:nvPr/>
        </p:nvGrpSpPr>
        <p:grpSpPr>
          <a:xfrm>
            <a:off x="6162568" y="1503291"/>
            <a:ext cx="6422049" cy="6621397"/>
            <a:chOff x="6162568" y="1503291"/>
            <a:chExt cx="6422049" cy="662139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081693A-B06A-4072-B5D0-B925B44EAE86}"/>
                </a:ext>
              </a:extLst>
            </p:cNvPr>
            <p:cNvGrpSpPr/>
            <p:nvPr/>
          </p:nvGrpSpPr>
          <p:grpSpPr>
            <a:xfrm>
              <a:off x="6180432" y="1503291"/>
              <a:ext cx="6394184" cy="1787816"/>
              <a:chOff x="6626387" y="1997783"/>
              <a:chExt cx="5909929" cy="976241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E60313FA-DDDF-4783-9A59-F3FC07C5A621}"/>
                  </a:ext>
                </a:extLst>
              </p:cNvPr>
              <p:cNvSpPr/>
              <p:nvPr/>
            </p:nvSpPr>
            <p:spPr>
              <a:xfrm>
                <a:off x="6626389" y="1998943"/>
                <a:ext cx="633825" cy="49824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31519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8695907-5D06-4D63-9749-87E2A45AB444}"/>
                  </a:ext>
                </a:extLst>
              </p:cNvPr>
              <p:cNvSpPr/>
              <p:nvPr/>
            </p:nvSpPr>
            <p:spPr>
              <a:xfrm>
                <a:off x="7264061" y="1998944"/>
                <a:ext cx="733881" cy="50273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0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9CAF65D2-94B8-4DA9-801C-85E0B2661AB6}"/>
                  </a:ext>
                </a:extLst>
              </p:cNvPr>
              <p:cNvSpPr/>
              <p:nvPr/>
            </p:nvSpPr>
            <p:spPr>
              <a:xfrm>
                <a:off x="7997941" y="1997783"/>
                <a:ext cx="4538375" cy="50389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1200" dirty="0">
                    <a:solidFill>
                      <a:schemeClr val="tx1"/>
                    </a:solidFill>
                  </a:rPr>
                  <a:t>Total mastectomy (unilateral) (H) (Anaes.) (Assist.)</a:t>
                </a:r>
                <a:endParaRPr lang="en-A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FD679EB3-40D6-4554-8B17-B419D71607DD}"/>
                  </a:ext>
                </a:extLst>
              </p:cNvPr>
              <p:cNvSpPr/>
              <p:nvPr/>
            </p:nvSpPr>
            <p:spPr>
              <a:xfrm>
                <a:off x="6626387" y="2497189"/>
                <a:ext cx="633825" cy="47438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31520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15630C61-9CC9-46EB-9B41-CEACE2391300}"/>
                  </a:ext>
                </a:extLst>
              </p:cNvPr>
              <p:cNvSpPr/>
              <p:nvPr/>
            </p:nvSpPr>
            <p:spPr>
              <a:xfrm>
                <a:off x="7264061" y="2501765"/>
                <a:ext cx="747738" cy="47225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57B053F-6012-4823-BEBF-50C96F4F9558}"/>
                  </a:ext>
                </a:extLst>
              </p:cNvPr>
              <p:cNvSpPr/>
              <p:nvPr/>
            </p:nvSpPr>
            <p:spPr>
              <a:xfrm>
                <a:off x="7997940" y="2499318"/>
                <a:ext cx="4538376" cy="47225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 Total mastectomy (bilateral) (H) (Anaes.) (Assist.)</a:t>
                </a: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2AE824B3-55AD-4AB9-977B-C74CE5C2D47B}"/>
                </a:ext>
              </a:extLst>
            </p:cNvPr>
            <p:cNvGrpSpPr/>
            <p:nvPr/>
          </p:nvGrpSpPr>
          <p:grpSpPr>
            <a:xfrm>
              <a:off x="6175810" y="3523559"/>
              <a:ext cx="6398806" cy="2512521"/>
              <a:chOff x="6621357" y="1998943"/>
              <a:chExt cx="5790009" cy="2512521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B573E9C6-3B30-4EE0-AEAB-28A9D04F74B8}"/>
                  </a:ext>
                </a:extLst>
              </p:cNvPr>
              <p:cNvSpPr/>
              <p:nvPr/>
            </p:nvSpPr>
            <p:spPr>
              <a:xfrm>
                <a:off x="6625539" y="1998943"/>
                <a:ext cx="634084" cy="125626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31525</a:t>
                </a: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319A731F-C3E3-4734-872C-F32DFCC4C0F5}"/>
                  </a:ext>
                </a:extLst>
              </p:cNvPr>
              <p:cNvSpPr/>
              <p:nvPr/>
            </p:nvSpPr>
            <p:spPr>
              <a:xfrm>
                <a:off x="7246054" y="1998943"/>
                <a:ext cx="722237" cy="126373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0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B6775D9A-6264-4582-8D3E-EA63B9E9B489}"/>
                  </a:ext>
                </a:extLst>
              </p:cNvPr>
              <p:cNvSpPr/>
              <p:nvPr/>
            </p:nvSpPr>
            <p:spPr>
              <a:xfrm>
                <a:off x="7968292" y="1998943"/>
                <a:ext cx="4443074" cy="125626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0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Mastectomy for gynaecomastia (unilateral), with or without liposuction (suction assisted lipolysis), if:</a:t>
                </a:r>
              </a:p>
              <a:p>
                <a:pPr marL="180340" indent="-180340">
                  <a:spcBef>
                    <a:spcPts val="300"/>
                  </a:spcBef>
                </a:pPr>
                <a:r>
                  <a:rPr lang="en-AU" sz="10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</a:rPr>
                  <a:t>(a) breast enlargement is not due to obesity and is not proportionate to body habitus; and</a:t>
                </a:r>
                <a:endParaRPr lang="en-AU" sz="100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180340" indent="-180340">
                  <a:spcBef>
                    <a:spcPts val="300"/>
                  </a:spcBef>
                </a:pPr>
                <a:r>
                  <a:rPr lang="en-AU" sz="10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</a:rPr>
                  <a:t>(b) sufficient photographic evidence demonstrating the clinical need for the service is included in patient notes;</a:t>
                </a:r>
                <a:endParaRPr lang="en-AU" sz="100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</a:endParaRPr>
              </a:p>
              <a:p>
                <a:r>
                  <a:rPr lang="en-AU" sz="10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</a:rPr>
                  <a:t>not being a service associated with a service to which item 45585 applies (H) (Anaes.) (Assist.)</a:t>
                </a:r>
                <a:endParaRPr lang="en-AU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D5C9FE48-6011-4D42-B591-77ECD3A8B65B}"/>
                  </a:ext>
                </a:extLst>
              </p:cNvPr>
              <p:cNvSpPr/>
              <p:nvPr/>
            </p:nvSpPr>
            <p:spPr>
              <a:xfrm>
                <a:off x="6621357" y="3262680"/>
                <a:ext cx="652714" cy="124878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31526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D5E5AE7C-DF8A-4CB2-BA69-7E1A0A93F423}"/>
                  </a:ext>
                </a:extLst>
              </p:cNvPr>
              <p:cNvSpPr/>
              <p:nvPr/>
            </p:nvSpPr>
            <p:spPr>
              <a:xfrm>
                <a:off x="7246054" y="3262527"/>
                <a:ext cx="735806" cy="124878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1B15EC6C-AD72-47D4-A039-61D55E1E343C}"/>
                  </a:ext>
                </a:extLst>
              </p:cNvPr>
              <p:cNvSpPr/>
              <p:nvPr/>
            </p:nvSpPr>
            <p:spPr>
              <a:xfrm>
                <a:off x="7968291" y="3255204"/>
                <a:ext cx="4443075" cy="125626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0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000" dirty="0">
                    <a:solidFill>
                      <a:schemeClr val="tx1"/>
                    </a:solidFill>
                  </a:rPr>
                  <a:t> Mastectomy for gynaecomastia (bilateral), with or without liposuction (suction assisted lipolysis), if:</a:t>
                </a:r>
              </a:p>
              <a:p>
                <a:r>
                  <a:rPr lang="en-AU" sz="1000" dirty="0">
                    <a:solidFill>
                      <a:schemeClr val="tx1"/>
                    </a:solidFill>
                  </a:rPr>
                  <a:t>(a) breast enlargement is not due to obesity and is not proportionate to body habitus; and</a:t>
                </a:r>
              </a:p>
              <a:p>
                <a:r>
                  <a:rPr lang="en-AU" sz="1000" dirty="0">
                    <a:solidFill>
                      <a:schemeClr val="tx1"/>
                    </a:solidFill>
                  </a:rPr>
                  <a:t>(b) sufficient photographic evidence demonstrating the clinical need for the service is included in patient notes;</a:t>
                </a:r>
              </a:p>
              <a:p>
                <a:r>
                  <a:rPr lang="en-AU" sz="1000" dirty="0">
                    <a:solidFill>
                      <a:schemeClr val="tx1"/>
                    </a:solidFill>
                  </a:rPr>
                  <a:t>not being a service associated with a service to which item 45585 applies (H) (Anaes.) (Assist.)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2183445-9B34-4371-ADE9-A9237C070F86}"/>
                </a:ext>
              </a:extLst>
            </p:cNvPr>
            <p:cNvGrpSpPr/>
            <p:nvPr/>
          </p:nvGrpSpPr>
          <p:grpSpPr>
            <a:xfrm>
              <a:off x="6162568" y="6307615"/>
              <a:ext cx="6422049" cy="1817073"/>
              <a:chOff x="6609876" y="1998937"/>
              <a:chExt cx="5935684" cy="985602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E6D615D-985A-40A5-95D5-AC589C1EEA60}"/>
                  </a:ext>
                </a:extLst>
              </p:cNvPr>
              <p:cNvSpPr/>
              <p:nvPr/>
            </p:nvSpPr>
            <p:spPr>
              <a:xfrm>
                <a:off x="6614075" y="1998944"/>
                <a:ext cx="659997" cy="49985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45527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1D9134D-A576-4118-BC95-C9CAECCE44DC}"/>
                  </a:ext>
                </a:extLst>
              </p:cNvPr>
              <p:cNvSpPr/>
              <p:nvPr/>
            </p:nvSpPr>
            <p:spPr>
              <a:xfrm>
                <a:off x="7260214" y="1998943"/>
                <a:ext cx="737728" cy="50440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0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597DA32-60D4-489A-AD33-0E17BE18DB90}"/>
                  </a:ext>
                </a:extLst>
              </p:cNvPr>
              <p:cNvSpPr/>
              <p:nvPr/>
            </p:nvSpPr>
            <p:spPr>
              <a:xfrm>
                <a:off x="7997941" y="1998937"/>
                <a:ext cx="4547619" cy="47780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dirty="0">
                    <a:solidFill>
                      <a:schemeClr val="tx1"/>
                    </a:solidFill>
                  </a:rPr>
                  <a:t>Breast reconstruction (unilateral), following mastectomy, using a permanent prosthesis, other than a service associated with a service to which item 45006 or 45012 applies (H) (Anaes.) (Assist.)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84B7BDD-A451-4268-B9E4-F8E4BF44A130}"/>
                  </a:ext>
                </a:extLst>
              </p:cNvPr>
              <p:cNvSpPr/>
              <p:nvPr/>
            </p:nvSpPr>
            <p:spPr>
              <a:xfrm>
                <a:off x="6609876" y="2478438"/>
                <a:ext cx="650336" cy="5026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45529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C2AD019-9BC3-4889-9E1E-9AE92796A59A}"/>
                  </a:ext>
                </a:extLst>
              </p:cNvPr>
              <p:cNvSpPr/>
              <p:nvPr/>
            </p:nvSpPr>
            <p:spPr>
              <a:xfrm>
                <a:off x="7260214" y="2478438"/>
                <a:ext cx="737728" cy="50440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0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71789DDE-7EB2-4850-AAB2-B0700FFB74A5}"/>
                  </a:ext>
                </a:extLst>
              </p:cNvPr>
              <p:cNvSpPr/>
              <p:nvPr/>
            </p:nvSpPr>
            <p:spPr>
              <a:xfrm>
                <a:off x="7997940" y="2481854"/>
                <a:ext cx="4538376" cy="5026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 Breast reconstruction (bilateral), following mastectomy, using permanent prostheses, other than a service associated with a service to which item 45006 or 45012 applies (H) (Anaes.) (Assist.)</a:t>
                </a:r>
              </a:p>
            </p:txBody>
          </p:sp>
        </p:grpSp>
      </p:grpSp>
      <p:sp>
        <p:nvSpPr>
          <p:cNvPr id="176" name="Rectangle 175">
            <a:extLst>
              <a:ext uri="{FF2B5EF4-FFF2-40B4-BE49-F238E27FC236}">
                <a16:creationId xmlns:a16="http://schemas.microsoft.com/office/drawing/2014/main" id="{F223E856-A3A3-422D-AB9E-18D28B3431E2}"/>
              </a:ext>
            </a:extLst>
          </p:cNvPr>
          <p:cNvSpPr/>
          <p:nvPr/>
        </p:nvSpPr>
        <p:spPr>
          <a:xfrm>
            <a:off x="6049108" y="8594979"/>
            <a:ext cx="6604661" cy="678612"/>
          </a:xfrm>
          <a:prstGeom prst="rect">
            <a:avLst/>
          </a:prstGeom>
          <a:solidFill>
            <a:srgbClr val="FFBD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b="1" dirty="0">
                <a:solidFill>
                  <a:schemeClr val="tx1"/>
                </a:solidFill>
              </a:rPr>
              <a:t>NOTE: </a:t>
            </a:r>
            <a:r>
              <a:rPr lang="en-AU" sz="1400" dirty="0">
                <a:solidFill>
                  <a:schemeClr val="tx1"/>
                </a:solidFill>
              </a:rPr>
              <a:t>fees for the new bilateral items have generally been calculated at 175 per cent of the fee for the corresponding unilateral item</a:t>
            </a:r>
            <a:r>
              <a:rPr lang="en-AU" sz="10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659CE81F-1F20-40F2-9826-1F82702D7F2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626078" y="9273591"/>
            <a:ext cx="2027691" cy="30777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 updated 6 June 2023</a:t>
            </a:r>
          </a:p>
        </p:txBody>
      </p:sp>
    </p:spTree>
    <p:extLst>
      <p:ext uri="{BB962C8B-B14F-4D97-AF65-F5344CB8AC3E}">
        <p14:creationId xmlns:p14="http://schemas.microsoft.com/office/powerpoint/2010/main" val="238545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Picture 394">
            <a:extLst>
              <a:ext uri="{FF2B5EF4-FFF2-40B4-BE49-F238E27FC236}">
                <a16:creationId xmlns:a16="http://schemas.microsoft.com/office/drawing/2014/main" id="{C4AACCB6-8B97-4EB2-AFDC-FCF7C7259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76" y="213889"/>
            <a:ext cx="2462775" cy="59703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089905-213A-4501-A672-DCDEFB819FC6}"/>
              </a:ext>
            </a:extLst>
          </p:cNvPr>
          <p:cNvSpPr txBox="1"/>
          <p:nvPr/>
        </p:nvSpPr>
        <p:spPr>
          <a:xfrm>
            <a:off x="2926080" y="109924"/>
            <a:ext cx="9727689" cy="38472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900" dirty="0">
                <a:solidFill>
                  <a:schemeClr val="bg1"/>
                </a:solidFill>
              </a:rPr>
              <a:t>Unilateral/Bilateral Breast Surgery and Reconstruction Items from 1 July 2023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370DE0-BA2F-471D-88F2-E49FD43B622A}"/>
              </a:ext>
            </a:extLst>
          </p:cNvPr>
          <p:cNvSpPr/>
          <p:nvPr/>
        </p:nvSpPr>
        <p:spPr>
          <a:xfrm>
            <a:off x="216676" y="810924"/>
            <a:ext cx="5214044" cy="8462667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Existing items for breast surgery and reconstruction 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3" name="Group 2" descr="Outlines current items for breast surgery and reconstruction">
            <a:extLst>
              <a:ext uri="{FF2B5EF4-FFF2-40B4-BE49-F238E27FC236}">
                <a16:creationId xmlns:a16="http://schemas.microsoft.com/office/drawing/2014/main" id="{7AD14F5E-A71A-4B9D-A67C-2DACD1F8CB68}"/>
              </a:ext>
            </a:extLst>
          </p:cNvPr>
          <p:cNvGrpSpPr/>
          <p:nvPr/>
        </p:nvGrpSpPr>
        <p:grpSpPr>
          <a:xfrm>
            <a:off x="343424" y="1588358"/>
            <a:ext cx="5010114" cy="6755090"/>
            <a:chOff x="343424" y="1588358"/>
            <a:chExt cx="5010114" cy="675509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EF92D87-4CF5-4476-AC6C-AA3BC285F9BB}"/>
                </a:ext>
              </a:extLst>
            </p:cNvPr>
            <p:cNvGrpSpPr/>
            <p:nvPr/>
          </p:nvGrpSpPr>
          <p:grpSpPr>
            <a:xfrm>
              <a:off x="343424" y="3878083"/>
              <a:ext cx="5007053" cy="4465365"/>
              <a:chOff x="364611" y="5113364"/>
              <a:chExt cx="4801237" cy="1081695"/>
            </a:xfrm>
            <a:solidFill>
              <a:schemeClr val="bg1">
                <a:lumMod val="65000"/>
              </a:schemeClr>
            </a:solidFill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39CA1080-C6A0-45A9-BC90-DFA8FB98B9CB}"/>
                  </a:ext>
                </a:extLst>
              </p:cNvPr>
              <p:cNvSpPr/>
              <p:nvPr/>
            </p:nvSpPr>
            <p:spPr>
              <a:xfrm>
                <a:off x="378125" y="5113364"/>
                <a:ext cx="666000" cy="51228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400" b="1" dirty="0">
                    <a:solidFill>
                      <a:schemeClr val="tx1"/>
                    </a:solidFill>
                  </a:rPr>
                  <a:t> 45539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F7319D0-9D52-4777-B6F7-E64AECE189EB}"/>
                  </a:ext>
                </a:extLst>
              </p:cNvPr>
              <p:cNvSpPr/>
              <p:nvPr/>
            </p:nvSpPr>
            <p:spPr>
              <a:xfrm>
                <a:off x="1110435" y="5119311"/>
                <a:ext cx="4055413" cy="50138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defRPr/>
                </a:pPr>
                <a:r>
                  <a:rPr lang="en-AU" sz="14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</a:rPr>
                  <a:t>Breast reconstruction (unilateral), following mastectomy, using tissue expansion—insertion of tissue expansion unit and all attendances for subsequent expansion injections (H) (Anaes.) (Assist.)</a:t>
                </a:r>
                <a:endParaRPr lang="en-A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A4C7CF43-9058-4D14-8A94-22347E7213C3}"/>
                  </a:ext>
                </a:extLst>
              </p:cNvPr>
              <p:cNvSpPr/>
              <p:nvPr/>
            </p:nvSpPr>
            <p:spPr>
              <a:xfrm>
                <a:off x="1103809" y="5669029"/>
                <a:ext cx="4062039" cy="52603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defRPr/>
                </a:pPr>
                <a:r>
                  <a:rPr lang="en-AU" sz="14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Breast reconstruction (unilateral), following mastectomy, using tissue expansion—removal of tissue expansion unit and insertion of permanent prosthesis (H) </a:t>
                </a:r>
                <a:r>
                  <a:rPr lang="en-AU" sz="1400" dirty="0">
                    <a:solidFill>
                      <a:schemeClr val="tx1"/>
                    </a:solidFill>
                    <a:effectLst/>
                    <a:ea typeface="Calibri" panose="020F0502020204030204" pitchFamily="34" charset="0"/>
                  </a:rPr>
                  <a:t>(Anaes.) (Assist.)</a:t>
                </a:r>
                <a:endParaRPr lang="en-A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A5B244B4-18E5-44F8-B8C3-FF20CD37DD34}"/>
                  </a:ext>
                </a:extLst>
              </p:cNvPr>
              <p:cNvSpPr/>
              <p:nvPr/>
            </p:nvSpPr>
            <p:spPr>
              <a:xfrm>
                <a:off x="364611" y="5669029"/>
                <a:ext cx="666000" cy="52603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400" b="1" dirty="0">
                    <a:solidFill>
                      <a:schemeClr val="tx1"/>
                    </a:solidFill>
                  </a:rPr>
                  <a:t>45542</a:t>
                </a: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5E39CB7-EA39-462A-AE73-6CF42418EB8D}"/>
                </a:ext>
              </a:extLst>
            </p:cNvPr>
            <p:cNvSpPr/>
            <p:nvPr/>
          </p:nvSpPr>
          <p:spPr>
            <a:xfrm rot="10800000" flipV="1">
              <a:off x="346484" y="1588358"/>
              <a:ext cx="694550" cy="20995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</a:rPr>
                <a:t>45530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2447A92-45E9-4561-A2DC-F4DC1C035FE7}"/>
                </a:ext>
              </a:extLst>
            </p:cNvPr>
            <p:cNvSpPr/>
            <p:nvPr/>
          </p:nvSpPr>
          <p:spPr>
            <a:xfrm>
              <a:off x="1119935" y="1588358"/>
              <a:ext cx="4233603" cy="209737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en-AU" sz="1400" dirty="0">
                  <a:solidFill>
                    <a:schemeClr val="tx1"/>
                  </a:solidFill>
                  <a:effectLst/>
                  <a:ea typeface="Calibri" panose="020F0502020204030204" pitchFamily="34" charset="0"/>
                </a:rPr>
                <a:t>Breast reconstruction (unilateral), using a latissimus dorsi or other large muscle or myocutaneous flap, including repair of secondary skin defect, if required, excluding repair of muscular aponeurotic layer, other than a service associated with a service to which item 30165, 30168, 30171, 30172, 30176, 30177 or 30179 applies (H) (Anaes.) (Assist.)</a:t>
              </a:r>
              <a:endParaRPr lang="en-A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 descr="Objects point to changes taking place from 1 July 2023.">
            <a:extLst>
              <a:ext uri="{FF2B5EF4-FFF2-40B4-BE49-F238E27FC236}">
                <a16:creationId xmlns:a16="http://schemas.microsoft.com/office/drawing/2014/main" id="{DE60E08A-7C93-42A2-B7BE-A4BE43B8C48C}"/>
              </a:ext>
            </a:extLst>
          </p:cNvPr>
          <p:cNvGrpSpPr/>
          <p:nvPr/>
        </p:nvGrpSpPr>
        <p:grpSpPr>
          <a:xfrm>
            <a:off x="5424616" y="1588358"/>
            <a:ext cx="647298" cy="6745434"/>
            <a:chOff x="5424616" y="1588358"/>
            <a:chExt cx="647298" cy="6745434"/>
          </a:xfrm>
        </p:grpSpPr>
        <p:sp>
          <p:nvSpPr>
            <p:cNvPr id="175" name="Pentagon 174"/>
            <p:cNvSpPr/>
            <p:nvPr/>
          </p:nvSpPr>
          <p:spPr>
            <a:xfrm>
              <a:off x="5424616" y="3890817"/>
              <a:ext cx="647298" cy="2069764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  <p:sp>
          <p:nvSpPr>
            <p:cNvPr id="53" name="Pentagon 174">
              <a:extLst>
                <a:ext uri="{FF2B5EF4-FFF2-40B4-BE49-F238E27FC236}">
                  <a16:creationId xmlns:a16="http://schemas.microsoft.com/office/drawing/2014/main" id="{7B87C590-3430-4FAC-86EC-CEBE5E58248C}"/>
                </a:ext>
              </a:extLst>
            </p:cNvPr>
            <p:cNvSpPr/>
            <p:nvPr/>
          </p:nvSpPr>
          <p:spPr>
            <a:xfrm>
              <a:off x="5436973" y="6171934"/>
              <a:ext cx="630597" cy="2161858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  <p:sp>
          <p:nvSpPr>
            <p:cNvPr id="31" name="Pentagon 174">
              <a:extLst>
                <a:ext uri="{FF2B5EF4-FFF2-40B4-BE49-F238E27FC236}">
                  <a16:creationId xmlns:a16="http://schemas.microsoft.com/office/drawing/2014/main" id="{2EB21E6E-FC84-4D97-B892-950F6583C790}"/>
                </a:ext>
              </a:extLst>
            </p:cNvPr>
            <p:cNvSpPr/>
            <p:nvPr/>
          </p:nvSpPr>
          <p:spPr>
            <a:xfrm>
              <a:off x="5430720" y="1588358"/>
              <a:ext cx="623280" cy="2116134"/>
            </a:xfrm>
            <a:prstGeom prst="homePlate">
              <a:avLst>
                <a:gd name="adj" fmla="val 882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1 July 2023</a:t>
              </a:r>
              <a:endParaRPr lang="en-AU" sz="1400" dirty="0"/>
            </a:p>
          </p:txBody>
        </p: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C9F1A0C-10BA-4ED8-986D-B0D1BA7EA2F3}"/>
              </a:ext>
            </a:extLst>
          </p:cNvPr>
          <p:cNvSpPr/>
          <p:nvPr/>
        </p:nvSpPr>
        <p:spPr>
          <a:xfrm>
            <a:off x="6089828" y="794914"/>
            <a:ext cx="6701535" cy="7657423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New and amended unilateral/bilateral items for breast cancer surgery and reconstruction </a:t>
            </a:r>
          </a:p>
          <a:p>
            <a:r>
              <a:rPr lang="en-AU" sz="2000" dirty="0">
                <a:solidFill>
                  <a:schemeClr val="tx1"/>
                </a:solidFill>
              </a:rPr>
              <a:t> </a:t>
            </a: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r>
              <a:rPr lang="en-AU" sz="1200" i="1" dirty="0">
                <a:solidFill>
                  <a:schemeClr val="tx1"/>
                </a:solidFill>
              </a:rPr>
              <a:t>.</a:t>
            </a:r>
          </a:p>
          <a:p>
            <a:r>
              <a:rPr lang="en-AU" sz="12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4" name="Group 3" descr="Outlines new and amended unilateral and bilateral items for breast cancer surgery and reconstruction ">
            <a:extLst>
              <a:ext uri="{FF2B5EF4-FFF2-40B4-BE49-F238E27FC236}">
                <a16:creationId xmlns:a16="http://schemas.microsoft.com/office/drawing/2014/main" id="{99A3B099-CDA6-4485-A474-E5C69495E840}"/>
              </a:ext>
            </a:extLst>
          </p:cNvPr>
          <p:cNvGrpSpPr/>
          <p:nvPr/>
        </p:nvGrpSpPr>
        <p:grpSpPr>
          <a:xfrm>
            <a:off x="6200819" y="1529521"/>
            <a:ext cx="6394108" cy="6743104"/>
            <a:chOff x="6200819" y="1529521"/>
            <a:chExt cx="6394108" cy="674310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081693A-B06A-4072-B5D0-B925B44EAE86}"/>
                </a:ext>
              </a:extLst>
            </p:cNvPr>
            <p:cNvGrpSpPr/>
            <p:nvPr/>
          </p:nvGrpSpPr>
          <p:grpSpPr>
            <a:xfrm>
              <a:off x="6205164" y="3835793"/>
              <a:ext cx="6389763" cy="2062527"/>
              <a:chOff x="6648961" y="1998943"/>
              <a:chExt cx="5905844" cy="973013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E60313FA-DDDF-4783-9A59-F3FC07C5A621}"/>
                  </a:ext>
                </a:extLst>
              </p:cNvPr>
              <p:cNvSpPr/>
              <p:nvPr/>
            </p:nvSpPr>
            <p:spPr>
              <a:xfrm>
                <a:off x="6648962" y="1998943"/>
                <a:ext cx="696444" cy="495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45539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8695907-5D06-4D63-9749-87E2A45AB444}"/>
                  </a:ext>
                </a:extLst>
              </p:cNvPr>
              <p:cNvSpPr/>
              <p:nvPr/>
            </p:nvSpPr>
            <p:spPr>
              <a:xfrm>
                <a:off x="7345406" y="1998943"/>
                <a:ext cx="730578" cy="49109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9CAF65D2-94B8-4DA9-801C-85E0B2661AB6}"/>
                  </a:ext>
                </a:extLst>
              </p:cNvPr>
              <p:cNvSpPr/>
              <p:nvPr/>
            </p:nvSpPr>
            <p:spPr>
              <a:xfrm>
                <a:off x="8075984" y="2001154"/>
                <a:ext cx="4478821" cy="50376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dirty="0">
                    <a:solidFill>
                      <a:schemeClr val="tx1"/>
                    </a:solidFill>
                  </a:rPr>
                  <a:t>Breast reconstruction (unilateral), following mastectomy, using tissue expansion—insertion of tissue expansion unit and all attendances for subsequent expansion injections, other than a service associated with a service to which item 45006 or 45012 applies (H) (Anaes.) (Assist.)</a:t>
                </a: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FD679EB3-40D6-4554-8B17-B419D71607DD}"/>
                  </a:ext>
                </a:extLst>
              </p:cNvPr>
              <p:cNvSpPr/>
              <p:nvPr/>
            </p:nvSpPr>
            <p:spPr>
              <a:xfrm>
                <a:off x="6648961" y="2494630"/>
                <a:ext cx="696444" cy="4741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45540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15630C61-9CC9-46EB-9B41-CEACE2391300}"/>
                  </a:ext>
                </a:extLst>
              </p:cNvPr>
              <p:cNvSpPr/>
              <p:nvPr/>
            </p:nvSpPr>
            <p:spPr>
              <a:xfrm>
                <a:off x="7345406" y="2490326"/>
                <a:ext cx="730578" cy="48163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57B053F-6012-4823-BEBF-50C96F4F9558}"/>
                  </a:ext>
                </a:extLst>
              </p:cNvPr>
              <p:cNvSpPr/>
              <p:nvPr/>
            </p:nvSpPr>
            <p:spPr>
              <a:xfrm>
                <a:off x="8075985" y="2494630"/>
                <a:ext cx="4478819" cy="47657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Breast reconstruction (bilateral), following mastectomy, using tissue expansion—insertion of tissue expansion unit and all attendances for subsequent expansion injections, other than a service associated with a service to which item 45006 or 45012 applies (H) (Anaes.) (Assist.)</a:t>
                </a: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2AE824B3-55AD-4AB9-977B-C74CE5C2D47B}"/>
                </a:ext>
              </a:extLst>
            </p:cNvPr>
            <p:cNvGrpSpPr/>
            <p:nvPr/>
          </p:nvGrpSpPr>
          <p:grpSpPr>
            <a:xfrm>
              <a:off x="6200819" y="6015719"/>
              <a:ext cx="6393798" cy="2256906"/>
              <a:chOff x="6600591" y="1998943"/>
              <a:chExt cx="5847168" cy="2412183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B573E9C6-3B30-4EE0-AEAB-28A9D04F74B8}"/>
                  </a:ext>
                </a:extLst>
              </p:cNvPr>
              <p:cNvSpPr/>
              <p:nvPr/>
            </p:nvSpPr>
            <p:spPr>
              <a:xfrm>
                <a:off x="6600591" y="1998943"/>
                <a:ext cx="701051" cy="127814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45542</a:t>
                </a: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319A731F-C3E3-4734-872C-F32DFCC4C0F5}"/>
                  </a:ext>
                </a:extLst>
              </p:cNvPr>
              <p:cNvSpPr/>
              <p:nvPr/>
            </p:nvSpPr>
            <p:spPr>
              <a:xfrm>
                <a:off x="7293652" y="1998943"/>
                <a:ext cx="722863" cy="127814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B6775D9A-6264-4582-8D3E-EA63B9E9B489}"/>
                  </a:ext>
                </a:extLst>
              </p:cNvPr>
              <p:cNvSpPr/>
              <p:nvPr/>
            </p:nvSpPr>
            <p:spPr>
              <a:xfrm>
                <a:off x="8016237" y="2004557"/>
                <a:ext cx="4431522" cy="126872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2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Breast reconstruction (unilateral), following mastectomy, using tissue expansion—removal of tissue expansion unit and insertion of permanent prosthesis, other than a service associated with a service to which item 45006 or 45012 applies (H) (Anaes.) (Assist.)</a:t>
                </a:r>
                <a:endParaRPr lang="en-A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D5C9FE48-6011-4D42-B591-77ECD3A8B65B}"/>
                  </a:ext>
                </a:extLst>
              </p:cNvPr>
              <p:cNvSpPr/>
              <p:nvPr/>
            </p:nvSpPr>
            <p:spPr>
              <a:xfrm>
                <a:off x="6604565" y="3270181"/>
                <a:ext cx="727748" cy="114094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45541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D5E5AE7C-DF8A-4CB2-BA69-7E1A0A93F423}"/>
                  </a:ext>
                </a:extLst>
              </p:cNvPr>
              <p:cNvSpPr/>
              <p:nvPr/>
            </p:nvSpPr>
            <p:spPr>
              <a:xfrm>
                <a:off x="7293374" y="3270182"/>
                <a:ext cx="722863" cy="114094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1B15EC6C-AD72-47D4-A039-61D55E1E343C}"/>
                  </a:ext>
                </a:extLst>
              </p:cNvPr>
              <p:cNvSpPr/>
              <p:nvPr/>
            </p:nvSpPr>
            <p:spPr>
              <a:xfrm>
                <a:off x="8016236" y="3262528"/>
                <a:ext cx="4428704" cy="114859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Breast reconstruction (bilateral), following mastectomy, using tissue expansion—removal of tissue expansion unit and insertion of permanent prosthesis, other than a service associated with a service to which item 45006 or 45012 applies (H) (Anaes.) (Assist.)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3A222B3-B4DF-40DA-948B-04E51122EF47}"/>
                </a:ext>
              </a:extLst>
            </p:cNvPr>
            <p:cNvGrpSpPr/>
            <p:nvPr/>
          </p:nvGrpSpPr>
          <p:grpSpPr>
            <a:xfrm>
              <a:off x="6205164" y="1529521"/>
              <a:ext cx="6389763" cy="2205336"/>
              <a:chOff x="6585988" y="1974530"/>
              <a:chExt cx="5843478" cy="155907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1952797-E722-4F7C-B49D-751D7B47C664}"/>
                  </a:ext>
                </a:extLst>
              </p:cNvPr>
              <p:cNvSpPr/>
              <p:nvPr/>
            </p:nvSpPr>
            <p:spPr>
              <a:xfrm>
                <a:off x="6585988" y="1974533"/>
                <a:ext cx="683127" cy="77451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45530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C08819D-560A-44D1-851D-0A4DD965E124}"/>
                  </a:ext>
                </a:extLst>
              </p:cNvPr>
              <p:cNvSpPr/>
              <p:nvPr/>
            </p:nvSpPr>
            <p:spPr>
              <a:xfrm>
                <a:off x="7260214" y="1974533"/>
                <a:ext cx="737728" cy="78285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522BA1D-407E-4C86-A2E1-4692E5B0FEFE}"/>
                  </a:ext>
                </a:extLst>
              </p:cNvPr>
              <p:cNvSpPr/>
              <p:nvPr/>
            </p:nvSpPr>
            <p:spPr>
              <a:xfrm>
                <a:off x="7997941" y="1974530"/>
                <a:ext cx="4431525" cy="77552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2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Post mastectomy breast reconstruction, autologous (unilateral), using a large muscle or myocutaneous flap, isolated on its vascular pedicle, excluding repair of muscular aponeurotic layer, other than a service associated with a service to which item 30166, 30169, 30175, 30176, 30177, 30179, 45006 or 45012 applies (H) (Anaes.) (Assist.)</a:t>
                </a:r>
                <a:endParaRPr lang="en-A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41A7EA8-29E9-4ACD-83D5-6B79594F694E}"/>
                  </a:ext>
                </a:extLst>
              </p:cNvPr>
              <p:cNvSpPr/>
              <p:nvPr/>
            </p:nvSpPr>
            <p:spPr>
              <a:xfrm>
                <a:off x="6585989" y="2744440"/>
                <a:ext cx="697077" cy="78916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45531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8EF1B65-A1EE-4E2C-97B4-23F3F2B0761D}"/>
                  </a:ext>
                </a:extLst>
              </p:cNvPr>
              <p:cNvSpPr/>
              <p:nvPr/>
            </p:nvSpPr>
            <p:spPr>
              <a:xfrm>
                <a:off x="7269115" y="2746003"/>
                <a:ext cx="737727" cy="78285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6B6AE43-A734-4591-80DF-7477EE921346}"/>
                  </a:ext>
                </a:extLst>
              </p:cNvPr>
              <p:cNvSpPr/>
              <p:nvPr/>
            </p:nvSpPr>
            <p:spPr>
              <a:xfrm>
                <a:off x="7997941" y="2746003"/>
                <a:ext cx="4431524" cy="7876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Post mastectomy breast reconstruction, autologous (bilateral), using a large muscle or myocutaneous flap, isolated on its vascular pedicle, excluding repair of muscular aponeurotic layer, other than a service associated with a service to which item 30166, 30169, 30175, 30176, 30177, 30179, 45006 or 45012 applies (H) (Anaes.) (Assist.)</a:t>
                </a:r>
              </a:p>
            </p:txBody>
          </p:sp>
        </p:grpSp>
      </p:grpSp>
      <p:sp>
        <p:nvSpPr>
          <p:cNvPr id="176" name="Title 175">
            <a:extLst>
              <a:ext uri="{FF2B5EF4-FFF2-40B4-BE49-F238E27FC236}">
                <a16:creationId xmlns:a16="http://schemas.microsoft.com/office/drawing/2014/main" id="{F223E856-A3A3-422D-AB9E-18D28B3431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7570" y="8572894"/>
            <a:ext cx="6586199" cy="678612"/>
          </a:xfrm>
          <a:prstGeom prst="rect">
            <a:avLst/>
          </a:prstGeom>
          <a:solidFill>
            <a:srgbClr val="FFBDBD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fees for the new bilateral items have generally been calculated at 175 per cent of the fee for the corresponding unilateral item</a:t>
            </a:r>
            <a:r>
              <a:rPr kumimoji="0" lang="en-A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068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Picture 394">
            <a:extLst>
              <a:ext uri="{FF2B5EF4-FFF2-40B4-BE49-F238E27FC236}">
                <a16:creationId xmlns:a16="http://schemas.microsoft.com/office/drawing/2014/main" id="{C4AACCB6-8B97-4EB2-AFDC-FCF7C7259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76" y="213889"/>
            <a:ext cx="2462775" cy="59703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089905-213A-4501-A672-DCDEFB819FC6}"/>
              </a:ext>
            </a:extLst>
          </p:cNvPr>
          <p:cNvSpPr txBox="1"/>
          <p:nvPr/>
        </p:nvSpPr>
        <p:spPr>
          <a:xfrm>
            <a:off x="2926080" y="109924"/>
            <a:ext cx="9727689" cy="38472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900" dirty="0">
                <a:solidFill>
                  <a:schemeClr val="bg1"/>
                </a:solidFill>
              </a:rPr>
              <a:t>Unilateral/Bilateral Breast Surgery and Reconstruction Items from 1 July 2023 </a:t>
            </a:r>
          </a:p>
        </p:txBody>
      </p:sp>
      <p:sp>
        <p:nvSpPr>
          <p:cNvPr id="2" name="Rectangle 1" descr="Outlined item for subcutaneous mastectomy that will be deleted.">
            <a:extLst>
              <a:ext uri="{FF2B5EF4-FFF2-40B4-BE49-F238E27FC236}">
                <a16:creationId xmlns:a16="http://schemas.microsoft.com/office/drawing/2014/main" id="{3B370DE0-BA2F-471D-88F2-E49FD43B622A}"/>
              </a:ext>
            </a:extLst>
          </p:cNvPr>
          <p:cNvSpPr/>
          <p:nvPr/>
        </p:nvSpPr>
        <p:spPr>
          <a:xfrm>
            <a:off x="233421" y="810925"/>
            <a:ext cx="5214044" cy="84626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Deleted item for subcutaneous mastectomy 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6" name="Group 15" descr="Outlines current items for breast surgery and reconstruction.">
            <a:extLst>
              <a:ext uri="{FF2B5EF4-FFF2-40B4-BE49-F238E27FC236}">
                <a16:creationId xmlns:a16="http://schemas.microsoft.com/office/drawing/2014/main" id="{AEF92D87-4CF5-4476-AC6C-AA3BC285F9BB}"/>
              </a:ext>
            </a:extLst>
          </p:cNvPr>
          <p:cNvGrpSpPr/>
          <p:nvPr/>
        </p:nvGrpSpPr>
        <p:grpSpPr>
          <a:xfrm>
            <a:off x="360577" y="1552636"/>
            <a:ext cx="4992960" cy="3508095"/>
            <a:chOff x="378125" y="5113364"/>
            <a:chExt cx="4787723" cy="507329"/>
          </a:xfrm>
          <a:solidFill>
            <a:schemeClr val="bg1">
              <a:lumMod val="65000"/>
            </a:schemeClr>
          </a:solidFill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9CA1080-C6A0-45A9-BC90-DFA8FB98B9CB}"/>
                </a:ext>
              </a:extLst>
            </p:cNvPr>
            <p:cNvSpPr/>
            <p:nvPr/>
          </p:nvSpPr>
          <p:spPr>
            <a:xfrm>
              <a:off x="378125" y="5113364"/>
              <a:ext cx="666000" cy="504504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tx1"/>
                  </a:solidFill>
                </a:rPr>
                <a:t>31524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F7319D0-9D52-4777-B6F7-E64AECE189EB}"/>
                </a:ext>
              </a:extLst>
            </p:cNvPr>
            <p:cNvSpPr/>
            <p:nvPr/>
          </p:nvSpPr>
          <p:spPr>
            <a:xfrm>
              <a:off x="1106269" y="5113364"/>
              <a:ext cx="4059579" cy="50732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en-AU" sz="1400" dirty="0">
                  <a:solidFill>
                    <a:schemeClr val="tx1"/>
                  </a:solidFill>
                  <a:effectLst/>
                  <a:ea typeface="Calibri" panose="020F0502020204030204" pitchFamily="34" charset="0"/>
                </a:rPr>
                <a:t>Breast, subcutaneous mastectomy (H) (Anaes.) (Assist.)</a:t>
              </a:r>
              <a:endParaRPr lang="en-AU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5" name="Pentagon 174"/>
          <p:cNvSpPr/>
          <p:nvPr/>
        </p:nvSpPr>
        <p:spPr>
          <a:xfrm>
            <a:off x="5464210" y="1552636"/>
            <a:ext cx="607704" cy="3508094"/>
          </a:xfrm>
          <a:prstGeom prst="homePlate">
            <a:avLst>
              <a:gd name="adj" fmla="val 882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AU" sz="1400" dirty="0">
                <a:solidFill>
                  <a:schemeClr val="bg1"/>
                </a:solidFill>
              </a:rPr>
              <a:t>1 July 2023</a:t>
            </a:r>
            <a:endParaRPr lang="en-AU" sz="1400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C9F1A0C-10BA-4ED8-986D-B0D1BA7EA2F3}"/>
              </a:ext>
            </a:extLst>
          </p:cNvPr>
          <p:cNvSpPr/>
          <p:nvPr/>
        </p:nvSpPr>
        <p:spPr>
          <a:xfrm>
            <a:off x="6146249" y="716416"/>
            <a:ext cx="6655351" cy="756056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2000" b="1" dirty="0">
                <a:solidFill>
                  <a:schemeClr val="tx1"/>
                </a:solidFill>
              </a:rPr>
              <a:t>New items for nipple sparing mastectomy and skin sparing mastectomy</a:t>
            </a:r>
            <a:r>
              <a:rPr lang="en-AU" sz="2000" dirty="0">
                <a:solidFill>
                  <a:schemeClr val="tx1"/>
                </a:solidFill>
              </a:rPr>
              <a:t> </a:t>
            </a: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endParaRPr lang="en-AU" sz="2000" dirty="0">
              <a:solidFill>
                <a:schemeClr val="tx1"/>
              </a:solidFill>
            </a:endParaRPr>
          </a:p>
          <a:p>
            <a:r>
              <a:rPr lang="en-AU" sz="1200" i="1" dirty="0">
                <a:solidFill>
                  <a:schemeClr val="tx1"/>
                </a:solidFill>
              </a:rPr>
              <a:t>.</a:t>
            </a:r>
          </a:p>
          <a:p>
            <a:r>
              <a:rPr lang="en-AU" sz="12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3" name="Group 2" descr="Outlines new items for nipple sparing mastectomy and skin sparing mastectomy.&#10;">
            <a:extLst>
              <a:ext uri="{FF2B5EF4-FFF2-40B4-BE49-F238E27FC236}">
                <a16:creationId xmlns:a16="http://schemas.microsoft.com/office/drawing/2014/main" id="{2D731FC0-7F6F-4C80-A4C8-C94F5617DBE0}"/>
              </a:ext>
            </a:extLst>
          </p:cNvPr>
          <p:cNvGrpSpPr/>
          <p:nvPr/>
        </p:nvGrpSpPr>
        <p:grpSpPr>
          <a:xfrm>
            <a:off x="6389299" y="1519881"/>
            <a:ext cx="6250946" cy="3540849"/>
            <a:chOff x="6205162" y="1504626"/>
            <a:chExt cx="6389765" cy="457831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081693A-B06A-4072-B5D0-B925B44EAE86}"/>
                </a:ext>
              </a:extLst>
            </p:cNvPr>
            <p:cNvGrpSpPr/>
            <p:nvPr/>
          </p:nvGrpSpPr>
          <p:grpSpPr>
            <a:xfrm>
              <a:off x="6205162" y="3655539"/>
              <a:ext cx="6389765" cy="2427403"/>
              <a:chOff x="6648959" y="1949363"/>
              <a:chExt cx="5905845" cy="1090357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E60313FA-DDDF-4783-9A59-F3FC07C5A621}"/>
                  </a:ext>
                </a:extLst>
              </p:cNvPr>
              <p:cNvSpPr/>
              <p:nvPr/>
            </p:nvSpPr>
            <p:spPr>
              <a:xfrm>
                <a:off x="6648960" y="1949363"/>
                <a:ext cx="682484" cy="5452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31528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8695907-5D06-4D63-9749-87E2A45AB444}"/>
                  </a:ext>
                </a:extLst>
              </p:cNvPr>
              <p:cNvSpPr/>
              <p:nvPr/>
            </p:nvSpPr>
            <p:spPr>
              <a:xfrm>
                <a:off x="7340522" y="1961512"/>
                <a:ext cx="746124" cy="54508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9CAF65D2-94B8-4DA9-801C-85E0B2661AB6}"/>
                  </a:ext>
                </a:extLst>
              </p:cNvPr>
              <p:cNvSpPr/>
              <p:nvPr/>
            </p:nvSpPr>
            <p:spPr>
              <a:xfrm>
                <a:off x="8086647" y="1957018"/>
                <a:ext cx="4468157" cy="53761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Nipple sparing mastectomy (unilateral) (H) (Anaes.) (Assist.)</a:t>
                </a: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FD679EB3-40D6-4554-8B17-B419D71607DD}"/>
                  </a:ext>
                </a:extLst>
              </p:cNvPr>
              <p:cNvSpPr/>
              <p:nvPr/>
            </p:nvSpPr>
            <p:spPr>
              <a:xfrm>
                <a:off x="6648959" y="2487155"/>
                <a:ext cx="682485" cy="55256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31529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15630C61-9CC9-46EB-9B41-CEACE2391300}"/>
                  </a:ext>
                </a:extLst>
              </p:cNvPr>
              <p:cNvSpPr/>
              <p:nvPr/>
            </p:nvSpPr>
            <p:spPr>
              <a:xfrm>
                <a:off x="7337700" y="2487155"/>
                <a:ext cx="751423" cy="55256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57B053F-6012-4823-BEBF-50C96F4F9558}"/>
                  </a:ext>
                </a:extLst>
              </p:cNvPr>
              <p:cNvSpPr/>
              <p:nvPr/>
            </p:nvSpPr>
            <p:spPr>
              <a:xfrm>
                <a:off x="8086647" y="2487155"/>
                <a:ext cx="4468157" cy="5525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Nipple sparing mastectomy (bilateral) (H) (Anaes.) (Assist.)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3A222B3-B4DF-40DA-948B-04E51122EF47}"/>
                </a:ext>
              </a:extLst>
            </p:cNvPr>
            <p:cNvGrpSpPr/>
            <p:nvPr/>
          </p:nvGrpSpPr>
          <p:grpSpPr>
            <a:xfrm>
              <a:off x="6205162" y="1504626"/>
              <a:ext cx="6389764" cy="2182004"/>
              <a:chOff x="6585985" y="1949201"/>
              <a:chExt cx="5790158" cy="1630812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1952797-E722-4F7C-B49D-751D7B47C664}"/>
                  </a:ext>
                </a:extLst>
              </p:cNvPr>
              <p:cNvSpPr/>
              <p:nvPr/>
            </p:nvSpPr>
            <p:spPr>
              <a:xfrm>
                <a:off x="6585985" y="1949201"/>
                <a:ext cx="669116" cy="81314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31522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C08819D-560A-44D1-851D-0A4DD965E124}"/>
                  </a:ext>
                </a:extLst>
              </p:cNvPr>
              <p:cNvSpPr/>
              <p:nvPr/>
            </p:nvSpPr>
            <p:spPr>
              <a:xfrm>
                <a:off x="7260499" y="1949201"/>
                <a:ext cx="731453" cy="81313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Unilateral item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522BA1D-407E-4C86-A2E1-4692E5B0FEFE}"/>
                  </a:ext>
                </a:extLst>
              </p:cNvPr>
              <p:cNvSpPr/>
              <p:nvPr/>
            </p:nvSpPr>
            <p:spPr>
              <a:xfrm>
                <a:off x="7993035" y="1951572"/>
                <a:ext cx="4383108" cy="79443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200"/>
                  </a:lnSpc>
                  <a:spcBef>
                    <a:spcPts val="300"/>
                  </a:spcBef>
                </a:pPr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b="1" dirty="0">
                    <a:solidFill>
                      <a:schemeClr val="bg1"/>
                    </a:solidFill>
                  </a:rPr>
                  <a:t> </a:t>
                </a:r>
                <a:r>
                  <a:rPr lang="en-AU" sz="1200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Skin sparing mastectomy (unilateral) (H) (Anaes.) (Assist.)</a:t>
                </a:r>
                <a:endParaRPr lang="en-A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41A7EA8-29E9-4ACD-83D5-6B79594F694E}"/>
                  </a:ext>
                </a:extLst>
              </p:cNvPr>
              <p:cNvSpPr/>
              <p:nvPr/>
            </p:nvSpPr>
            <p:spPr>
              <a:xfrm>
                <a:off x="6585985" y="2749051"/>
                <a:ext cx="679975" cy="82793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chemeClr val="tx1"/>
                    </a:solidFill>
                  </a:rPr>
                  <a:t>31523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8EF1B65-A1EE-4E2C-97B4-23F3F2B0761D}"/>
                  </a:ext>
                </a:extLst>
              </p:cNvPr>
              <p:cNvSpPr/>
              <p:nvPr/>
            </p:nvSpPr>
            <p:spPr>
              <a:xfrm>
                <a:off x="7255102" y="2746003"/>
                <a:ext cx="729552" cy="83098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895350" algn="dec"/>
                  </a:tabLst>
                </a:pPr>
                <a:endParaRPr lang="en-AU" sz="1200" b="1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895350" algn="dec"/>
                  </a:tabLst>
                </a:pPr>
                <a:r>
                  <a:rPr lang="en-AU" sz="1200" dirty="0">
                    <a:solidFill>
                      <a:schemeClr val="tx1"/>
                    </a:solidFill>
                  </a:rPr>
                  <a:t>Bilateral item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6B6AE43-A734-4591-80DF-7477EE921346}"/>
                  </a:ext>
                </a:extLst>
              </p:cNvPr>
              <p:cNvSpPr/>
              <p:nvPr/>
            </p:nvSpPr>
            <p:spPr>
              <a:xfrm>
                <a:off x="7991954" y="2749268"/>
                <a:ext cx="4384189" cy="83074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AU" sz="1200" b="1" dirty="0">
                    <a:solidFill>
                      <a:schemeClr val="tx1"/>
                    </a:solidFill>
                  </a:rPr>
                  <a:t>NEW</a:t>
                </a:r>
                <a:r>
                  <a:rPr lang="en-AU" sz="1200" dirty="0">
                    <a:solidFill>
                      <a:schemeClr val="tx1"/>
                    </a:solidFill>
                  </a:rPr>
                  <a:t> Skin sparing mastectomy (bilateral) (H) (Anaes.) (Assist.)</a:t>
                </a:r>
              </a:p>
            </p:txBody>
          </p:sp>
        </p:grpSp>
      </p:grpSp>
      <p:sp>
        <p:nvSpPr>
          <p:cNvPr id="176" name="Title 175">
            <a:extLst>
              <a:ext uri="{FF2B5EF4-FFF2-40B4-BE49-F238E27FC236}">
                <a16:creationId xmlns:a16="http://schemas.microsoft.com/office/drawing/2014/main" id="{F223E856-A3A3-422D-AB9E-18D28B3431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7570" y="8572894"/>
            <a:ext cx="6586199" cy="678612"/>
          </a:xfrm>
          <a:prstGeom prst="rect">
            <a:avLst/>
          </a:prstGeom>
          <a:solidFill>
            <a:srgbClr val="FFBDBD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fees for the new bilateral items have generally been calculated at 175 per cent of the fee for the corresponding unilateral item</a:t>
            </a:r>
            <a:r>
              <a:rPr kumimoji="0" lang="en-A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81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1122</Words>
  <Application>Microsoft Office PowerPoint</Application>
  <PresentationFormat>A3 Paper (297x420 mm)</PresentationFormat>
  <Paragraphs>123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Last updated 6 June 2023</vt:lpstr>
      <vt:lpstr>NOTE: fees for the new bilateral items have generally been calculated at 175 per cent of the fee for the corresponding unilateral item. </vt:lpstr>
      <vt:lpstr>NOTE: fees for the new bilateral items have generally been calculated at 175 per cent of the fee for the corresponding unilateral item.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2023-06-14T01:23:07Z</dcterms:created>
  <dcterms:modified xsi:type="dcterms:W3CDTF">2023-06-14T01:23:14Z</dcterms:modified>
</cp:coreProperties>
</file>