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sldIdLst>
    <p:sldId id="261" r:id="rId2"/>
    <p:sldId id="262" r:id="rId3"/>
  </p:sldIdLst>
  <p:sldSz cx="12801600" cy="9601200" type="A3"/>
  <p:notesSz cx="9926638" cy="1435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1D1"/>
    <a:srgbClr val="D9F5FF"/>
    <a:srgbClr val="B381D9"/>
    <a:srgbClr val="99FF99"/>
    <a:srgbClr val="F1EC1F"/>
    <a:srgbClr val="F4F052"/>
    <a:srgbClr val="9C5BCD"/>
    <a:srgbClr val="EE4C73"/>
    <a:srgbClr val="15DBB5"/>
    <a:srgbClr val="0372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8" autoAdjust="0"/>
    <p:restoredTop sz="86385" autoAdjust="0"/>
  </p:normalViewPr>
  <p:slideViewPr>
    <p:cSldViewPr snapToGrid="0">
      <p:cViewPr varScale="1">
        <p:scale>
          <a:sx n="71" d="100"/>
          <a:sy n="71" d="100"/>
        </p:scale>
        <p:origin x="1152" y="54"/>
      </p:cViewPr>
      <p:guideLst>
        <p:guide orient="horz" pos="3024"/>
        <p:guide pos="4032"/>
      </p:guideLst>
    </p:cSldViewPr>
  </p:slideViewPr>
  <p:outlineViewPr>
    <p:cViewPr>
      <p:scale>
        <a:sx n="33" d="100"/>
        <a:sy n="33" d="100"/>
      </p:scale>
      <p:origin x="0" y="0"/>
    </p:cViewPr>
  </p:outlineViewPr>
  <p:notesTextViewPr>
    <p:cViewPr>
      <p:scale>
        <a:sx n="1" d="1"/>
        <a:sy n="1" d="1"/>
      </p:scale>
      <p:origin x="0" y="0"/>
    </p:cViewPr>
  </p:notesTextViewPr>
  <p:gridSpacing cx="719999" cy="719999"/>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4302126" cy="719138"/>
          </a:xfrm>
          <a:prstGeom prst="rect">
            <a:avLst/>
          </a:prstGeom>
        </p:spPr>
        <p:txBody>
          <a:bodyPr vert="horz" lIns="91426" tIns="45713" rIns="91426" bIns="45713" rtlCol="0"/>
          <a:lstStyle>
            <a:lvl1pPr algn="l">
              <a:defRPr sz="1200"/>
            </a:lvl1pPr>
          </a:lstStyle>
          <a:p>
            <a:endParaRPr lang="en-AU"/>
          </a:p>
        </p:txBody>
      </p:sp>
      <p:sp>
        <p:nvSpPr>
          <p:cNvPr id="3" name="Date Placeholder 2"/>
          <p:cNvSpPr>
            <a:spLocks noGrp="1"/>
          </p:cNvSpPr>
          <p:nvPr>
            <p:ph type="dt" idx="1"/>
          </p:nvPr>
        </p:nvSpPr>
        <p:spPr>
          <a:xfrm>
            <a:off x="5622925" y="2"/>
            <a:ext cx="4302126" cy="719138"/>
          </a:xfrm>
          <a:prstGeom prst="rect">
            <a:avLst/>
          </a:prstGeom>
        </p:spPr>
        <p:txBody>
          <a:bodyPr vert="horz" lIns="91426" tIns="45713" rIns="91426" bIns="45713" rtlCol="0"/>
          <a:lstStyle>
            <a:lvl1pPr algn="r">
              <a:defRPr sz="1200"/>
            </a:lvl1pPr>
          </a:lstStyle>
          <a:p>
            <a:fld id="{77B5F227-7B13-4B17-A22B-C5C18FA80851}" type="datetimeFigureOut">
              <a:rPr lang="en-AU" smtClean="0"/>
              <a:t>14/06/2023</a:t>
            </a:fld>
            <a:endParaRPr lang="en-AU"/>
          </a:p>
        </p:txBody>
      </p:sp>
      <p:sp>
        <p:nvSpPr>
          <p:cNvPr id="4" name="Slide Image Placeholder 3"/>
          <p:cNvSpPr>
            <a:spLocks noGrp="1" noRot="1" noChangeAspect="1"/>
          </p:cNvSpPr>
          <p:nvPr>
            <p:ph type="sldImg" idx="2"/>
          </p:nvPr>
        </p:nvSpPr>
        <p:spPr>
          <a:xfrm>
            <a:off x="1731963" y="1792288"/>
            <a:ext cx="6462712" cy="4846637"/>
          </a:xfrm>
          <a:prstGeom prst="rect">
            <a:avLst/>
          </a:prstGeom>
          <a:noFill/>
          <a:ln w="12700">
            <a:solidFill>
              <a:prstClr val="black"/>
            </a:solidFill>
          </a:ln>
        </p:spPr>
        <p:txBody>
          <a:bodyPr vert="horz" lIns="91426" tIns="45713" rIns="91426" bIns="45713" rtlCol="0" anchor="ctr"/>
          <a:lstStyle/>
          <a:p>
            <a:endParaRPr lang="en-AU"/>
          </a:p>
        </p:txBody>
      </p:sp>
      <p:sp>
        <p:nvSpPr>
          <p:cNvPr id="5" name="Notes Placeholder 4"/>
          <p:cNvSpPr>
            <a:spLocks noGrp="1"/>
          </p:cNvSpPr>
          <p:nvPr>
            <p:ph type="body" sz="quarter" idx="3"/>
          </p:nvPr>
        </p:nvSpPr>
        <p:spPr>
          <a:xfrm>
            <a:off x="992188" y="6908800"/>
            <a:ext cx="7942263" cy="5653088"/>
          </a:xfrm>
          <a:prstGeom prst="rect">
            <a:avLst/>
          </a:prstGeom>
        </p:spPr>
        <p:txBody>
          <a:bodyPr vert="horz" lIns="91426" tIns="45713" rIns="91426" bIns="4571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13636627"/>
            <a:ext cx="4302126" cy="719138"/>
          </a:xfrm>
          <a:prstGeom prst="rect">
            <a:avLst/>
          </a:prstGeom>
        </p:spPr>
        <p:txBody>
          <a:bodyPr vert="horz" lIns="91426" tIns="45713" rIns="91426" bIns="45713" rtlCol="0" anchor="b"/>
          <a:lstStyle>
            <a:lvl1pPr algn="l">
              <a:defRPr sz="1200"/>
            </a:lvl1pPr>
          </a:lstStyle>
          <a:p>
            <a:endParaRPr lang="en-AU"/>
          </a:p>
        </p:txBody>
      </p:sp>
      <p:sp>
        <p:nvSpPr>
          <p:cNvPr id="7" name="Slide Number Placeholder 6"/>
          <p:cNvSpPr>
            <a:spLocks noGrp="1"/>
          </p:cNvSpPr>
          <p:nvPr>
            <p:ph type="sldNum" sz="quarter" idx="5"/>
          </p:nvPr>
        </p:nvSpPr>
        <p:spPr>
          <a:xfrm>
            <a:off x="5622925" y="13636627"/>
            <a:ext cx="4302126" cy="719138"/>
          </a:xfrm>
          <a:prstGeom prst="rect">
            <a:avLst/>
          </a:prstGeom>
        </p:spPr>
        <p:txBody>
          <a:bodyPr vert="horz" lIns="91426" tIns="45713" rIns="91426" bIns="45713" rtlCol="0" anchor="b"/>
          <a:lstStyle>
            <a:lvl1pPr algn="r">
              <a:defRPr sz="1200"/>
            </a:lvl1pPr>
          </a:lstStyle>
          <a:p>
            <a:fld id="{CACA8C5A-F095-42FD-95D4-B1A3FA13492F}" type="slidenum">
              <a:rPr lang="en-AU" smtClean="0"/>
              <a:t>‹#›</a:t>
            </a:fld>
            <a:endParaRPr lang="en-AU"/>
          </a:p>
        </p:txBody>
      </p:sp>
    </p:spTree>
    <p:extLst>
      <p:ext uri="{BB962C8B-B14F-4D97-AF65-F5344CB8AC3E}">
        <p14:creationId xmlns:p14="http://schemas.microsoft.com/office/powerpoint/2010/main" val="1916049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31551C-E6BA-471D-8DEE-9487AF8FB618}" type="datetimeFigureOut">
              <a:rPr lang="en-AU" smtClean="0"/>
              <a:t>14/06/2023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AAE48F1-5E1C-4F27-928E-6A422AD4A307}" type="slidenum">
              <a:rPr lang="en-AU" smtClean="0"/>
              <a:t>‹#›</a:t>
            </a:fld>
            <a:endParaRPr lang="en-AU"/>
          </a:p>
        </p:txBody>
      </p:sp>
    </p:spTree>
    <p:extLst>
      <p:ext uri="{BB962C8B-B14F-4D97-AF65-F5344CB8AC3E}">
        <p14:creationId xmlns:p14="http://schemas.microsoft.com/office/powerpoint/2010/main" val="2591603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31551C-E6BA-471D-8DEE-9487AF8FB618}" type="datetimeFigureOut">
              <a:rPr lang="en-AU" smtClean="0"/>
              <a:t>14/06/2023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AAE48F1-5E1C-4F27-928E-6A422AD4A307}" type="slidenum">
              <a:rPr lang="en-AU" smtClean="0"/>
              <a:t>‹#›</a:t>
            </a:fld>
            <a:endParaRPr lang="en-AU"/>
          </a:p>
        </p:txBody>
      </p:sp>
    </p:spTree>
    <p:extLst>
      <p:ext uri="{BB962C8B-B14F-4D97-AF65-F5344CB8AC3E}">
        <p14:creationId xmlns:p14="http://schemas.microsoft.com/office/powerpoint/2010/main" val="250593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31551C-E6BA-471D-8DEE-9487AF8FB618}" type="datetimeFigureOut">
              <a:rPr lang="en-AU" smtClean="0"/>
              <a:t>14/06/2023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AAE48F1-5E1C-4F27-928E-6A422AD4A307}" type="slidenum">
              <a:rPr lang="en-AU" smtClean="0"/>
              <a:t>‹#›</a:t>
            </a:fld>
            <a:endParaRPr lang="en-AU"/>
          </a:p>
        </p:txBody>
      </p:sp>
    </p:spTree>
    <p:extLst>
      <p:ext uri="{BB962C8B-B14F-4D97-AF65-F5344CB8AC3E}">
        <p14:creationId xmlns:p14="http://schemas.microsoft.com/office/powerpoint/2010/main" val="4075117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31551C-E6BA-471D-8DEE-9487AF8FB618}" type="datetimeFigureOut">
              <a:rPr lang="en-AU" smtClean="0"/>
              <a:t>14/06/2023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AAE48F1-5E1C-4F27-928E-6A422AD4A307}" type="slidenum">
              <a:rPr lang="en-AU" smtClean="0"/>
              <a:t>‹#›</a:t>
            </a:fld>
            <a:endParaRPr lang="en-AU"/>
          </a:p>
        </p:txBody>
      </p:sp>
    </p:spTree>
    <p:extLst>
      <p:ext uri="{BB962C8B-B14F-4D97-AF65-F5344CB8AC3E}">
        <p14:creationId xmlns:p14="http://schemas.microsoft.com/office/powerpoint/2010/main" val="4013363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31551C-E6BA-471D-8DEE-9487AF8FB618}" type="datetimeFigureOut">
              <a:rPr lang="en-AU" smtClean="0"/>
              <a:t>14/06/2023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AAE48F1-5E1C-4F27-928E-6A422AD4A307}" type="slidenum">
              <a:rPr lang="en-AU" smtClean="0"/>
              <a:t>‹#›</a:t>
            </a:fld>
            <a:endParaRPr lang="en-AU"/>
          </a:p>
        </p:txBody>
      </p:sp>
    </p:spTree>
    <p:extLst>
      <p:ext uri="{BB962C8B-B14F-4D97-AF65-F5344CB8AC3E}">
        <p14:creationId xmlns:p14="http://schemas.microsoft.com/office/powerpoint/2010/main" val="1261842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31551C-E6BA-471D-8DEE-9487AF8FB618}" type="datetimeFigureOut">
              <a:rPr lang="en-AU" smtClean="0"/>
              <a:t>14/06/2023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AAE48F1-5E1C-4F27-928E-6A422AD4A307}" type="slidenum">
              <a:rPr lang="en-AU" smtClean="0"/>
              <a:t>‹#›</a:t>
            </a:fld>
            <a:endParaRPr lang="en-AU"/>
          </a:p>
        </p:txBody>
      </p:sp>
    </p:spTree>
    <p:extLst>
      <p:ext uri="{BB962C8B-B14F-4D97-AF65-F5344CB8AC3E}">
        <p14:creationId xmlns:p14="http://schemas.microsoft.com/office/powerpoint/2010/main" val="2081499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31551C-E6BA-471D-8DEE-9487AF8FB618}" type="datetimeFigureOut">
              <a:rPr lang="en-AU" smtClean="0"/>
              <a:t>14/06/2023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5AAE48F1-5E1C-4F27-928E-6A422AD4A307}" type="slidenum">
              <a:rPr lang="en-AU" smtClean="0"/>
              <a:t>‹#›</a:t>
            </a:fld>
            <a:endParaRPr lang="en-AU"/>
          </a:p>
        </p:txBody>
      </p:sp>
    </p:spTree>
    <p:extLst>
      <p:ext uri="{BB962C8B-B14F-4D97-AF65-F5344CB8AC3E}">
        <p14:creationId xmlns:p14="http://schemas.microsoft.com/office/powerpoint/2010/main" val="51049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31551C-E6BA-471D-8DEE-9487AF8FB618}" type="datetimeFigureOut">
              <a:rPr lang="en-AU" smtClean="0"/>
              <a:t>14/06/2023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5AAE48F1-5E1C-4F27-928E-6A422AD4A307}" type="slidenum">
              <a:rPr lang="en-AU" smtClean="0"/>
              <a:t>‹#›</a:t>
            </a:fld>
            <a:endParaRPr lang="en-AU"/>
          </a:p>
        </p:txBody>
      </p:sp>
    </p:spTree>
    <p:extLst>
      <p:ext uri="{BB962C8B-B14F-4D97-AF65-F5344CB8AC3E}">
        <p14:creationId xmlns:p14="http://schemas.microsoft.com/office/powerpoint/2010/main" val="4094228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1551C-E6BA-471D-8DEE-9487AF8FB618}" type="datetimeFigureOut">
              <a:rPr lang="en-AU" smtClean="0"/>
              <a:t>14/06/2023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5AAE48F1-5E1C-4F27-928E-6A422AD4A307}" type="slidenum">
              <a:rPr lang="en-AU" smtClean="0"/>
              <a:t>‹#›</a:t>
            </a:fld>
            <a:endParaRPr lang="en-AU"/>
          </a:p>
        </p:txBody>
      </p:sp>
    </p:spTree>
    <p:extLst>
      <p:ext uri="{BB962C8B-B14F-4D97-AF65-F5344CB8AC3E}">
        <p14:creationId xmlns:p14="http://schemas.microsoft.com/office/powerpoint/2010/main" val="2816167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8E31551C-E6BA-471D-8DEE-9487AF8FB618}" type="datetimeFigureOut">
              <a:rPr lang="en-AU" smtClean="0"/>
              <a:t>14/06/2023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AAE48F1-5E1C-4F27-928E-6A422AD4A307}" type="slidenum">
              <a:rPr lang="en-AU" smtClean="0"/>
              <a:t>‹#›</a:t>
            </a:fld>
            <a:endParaRPr lang="en-AU"/>
          </a:p>
        </p:txBody>
      </p:sp>
    </p:spTree>
    <p:extLst>
      <p:ext uri="{BB962C8B-B14F-4D97-AF65-F5344CB8AC3E}">
        <p14:creationId xmlns:p14="http://schemas.microsoft.com/office/powerpoint/2010/main" val="2369779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8E31551C-E6BA-471D-8DEE-9487AF8FB618}" type="datetimeFigureOut">
              <a:rPr lang="en-AU" smtClean="0"/>
              <a:t>14/06/2023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AAE48F1-5E1C-4F27-928E-6A422AD4A307}" type="slidenum">
              <a:rPr lang="en-AU" smtClean="0"/>
              <a:t>‹#›</a:t>
            </a:fld>
            <a:endParaRPr lang="en-AU"/>
          </a:p>
        </p:txBody>
      </p:sp>
    </p:spTree>
    <p:extLst>
      <p:ext uri="{BB962C8B-B14F-4D97-AF65-F5344CB8AC3E}">
        <p14:creationId xmlns:p14="http://schemas.microsoft.com/office/powerpoint/2010/main" val="2168351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8E31551C-E6BA-471D-8DEE-9487AF8FB618}" type="datetimeFigureOut">
              <a:rPr lang="en-AU" smtClean="0"/>
              <a:t>14/06/2023</a:t>
            </a:fld>
            <a:endParaRPr lang="en-AU"/>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5AAE48F1-5E1C-4F27-928E-6A422AD4A307}" type="slidenum">
              <a:rPr lang="en-AU" smtClean="0"/>
              <a:t>‹#›</a:t>
            </a:fld>
            <a:endParaRPr lang="en-AU"/>
          </a:p>
        </p:txBody>
      </p:sp>
    </p:spTree>
    <p:extLst>
      <p:ext uri="{BB962C8B-B14F-4D97-AF65-F5344CB8AC3E}">
        <p14:creationId xmlns:p14="http://schemas.microsoft.com/office/powerpoint/2010/main" val="1925060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extBox 26">
            <a:extLst>
              <a:ext uri="{FF2B5EF4-FFF2-40B4-BE49-F238E27FC236}">
                <a16:creationId xmlns:a16="http://schemas.microsoft.com/office/drawing/2014/main" id="{659CE81F-1F20-40F2-9826-1F82702D7F2C}"/>
              </a:ext>
              <a:ext uri="{C183D7F6-B498-43B3-948B-1728B52AA6E4}">
                <adec:decorative xmlns:adec="http://schemas.microsoft.com/office/drawing/2017/decorative" val="0"/>
              </a:ext>
            </a:extLst>
          </p:cNvPr>
          <p:cNvSpPr txBox="1"/>
          <p:nvPr/>
        </p:nvSpPr>
        <p:spPr>
          <a:xfrm>
            <a:off x="10672020" y="9354333"/>
            <a:ext cx="2063306" cy="307777"/>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AU" sz="1400" dirty="0"/>
              <a:t>Last updated 6 June 2023</a:t>
            </a:r>
          </a:p>
        </p:txBody>
      </p:sp>
      <p:pic>
        <p:nvPicPr>
          <p:cNvPr id="88" name="Picture 87">
            <a:extLst>
              <a:ext uri="{FF2B5EF4-FFF2-40B4-BE49-F238E27FC236}">
                <a16:creationId xmlns:a16="http://schemas.microsoft.com/office/drawing/2014/main" id="{1CD95AEE-BEE0-4D2F-8188-387513D499A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235" y="87609"/>
            <a:ext cx="2462775" cy="597036"/>
          </a:xfrm>
          <a:prstGeom prst="rect">
            <a:avLst/>
          </a:prstGeom>
        </p:spPr>
      </p:pic>
      <p:sp>
        <p:nvSpPr>
          <p:cNvPr id="89" name="TextBox 88">
            <a:extLst>
              <a:ext uri="{FF2B5EF4-FFF2-40B4-BE49-F238E27FC236}">
                <a16:creationId xmlns:a16="http://schemas.microsoft.com/office/drawing/2014/main" id="{328C2E89-A218-4337-AC57-474E45A29931}"/>
              </a:ext>
            </a:extLst>
          </p:cNvPr>
          <p:cNvSpPr txBox="1"/>
          <p:nvPr/>
        </p:nvSpPr>
        <p:spPr>
          <a:xfrm>
            <a:off x="2926080" y="109924"/>
            <a:ext cx="9727689" cy="384721"/>
          </a:xfrm>
          <a:prstGeom prst="rect">
            <a:avLst/>
          </a:prstGeom>
          <a:solidFill>
            <a:srgbClr val="002060"/>
          </a:solidFill>
        </p:spPr>
        <p:txBody>
          <a:bodyPr wrap="square" rtlCol="0">
            <a:spAutoFit/>
          </a:bodyPr>
          <a:lstStyle/>
          <a:p>
            <a:pPr algn="ctr"/>
            <a:r>
              <a:rPr lang="en-AU" sz="1900" dirty="0">
                <a:solidFill>
                  <a:schemeClr val="bg1"/>
                </a:solidFill>
              </a:rPr>
              <a:t>Restructure of Mandible and Maxilla Osteotomy Items from 1 July 2023 </a:t>
            </a:r>
          </a:p>
        </p:txBody>
      </p:sp>
      <p:sp>
        <p:nvSpPr>
          <p:cNvPr id="58" name="Rectangle 57">
            <a:extLst>
              <a:ext uri="{FF2B5EF4-FFF2-40B4-BE49-F238E27FC236}">
                <a16:creationId xmlns:a16="http://schemas.microsoft.com/office/drawing/2014/main" id="{24E5DB15-3282-43F0-9F81-0D034E42AB5B}"/>
              </a:ext>
            </a:extLst>
          </p:cNvPr>
          <p:cNvSpPr/>
          <p:nvPr/>
        </p:nvSpPr>
        <p:spPr>
          <a:xfrm>
            <a:off x="184662" y="726425"/>
            <a:ext cx="1612607" cy="8700966"/>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AU" sz="2000" b="1" dirty="0">
                <a:solidFill>
                  <a:schemeClr val="tx1"/>
                </a:solidFill>
              </a:rPr>
              <a:t>Deleted mandible/ maxilla osteotomy items</a:t>
            </a:r>
          </a:p>
        </p:txBody>
      </p:sp>
      <p:sp>
        <p:nvSpPr>
          <p:cNvPr id="11" name="Rectangle 10">
            <a:extLst>
              <a:ext uri="{FF2B5EF4-FFF2-40B4-BE49-F238E27FC236}">
                <a16:creationId xmlns:a16="http://schemas.microsoft.com/office/drawing/2014/main" id="{71BF4D82-46C3-4DDB-B12A-8A2DC648D797}"/>
              </a:ext>
            </a:extLst>
          </p:cNvPr>
          <p:cNvSpPr/>
          <p:nvPr/>
        </p:nvSpPr>
        <p:spPr>
          <a:xfrm>
            <a:off x="293303" y="2364828"/>
            <a:ext cx="1377842" cy="6866013"/>
          </a:xfrm>
          <a:prstGeom prst="rect">
            <a:avLst/>
          </a:prstGeom>
          <a:solidFill>
            <a:schemeClr val="bg1">
              <a:lumMod val="65000"/>
            </a:schemeClr>
          </a:solidFill>
          <a:ln w="12700">
            <a:solidFill>
              <a:schemeClr val="bg1"/>
            </a:solidFill>
          </a:ln>
        </p:spPr>
        <p:style>
          <a:lnRef idx="0">
            <a:scrgbClr r="0" g="0" b="0"/>
          </a:lnRef>
          <a:fillRef idx="0">
            <a:scrgbClr r="0" g="0" b="0"/>
          </a:fillRef>
          <a:effectRef idx="0">
            <a:scrgbClr r="0" g="0" b="0"/>
          </a:effectRef>
          <a:fontRef idx="minor">
            <a:schemeClr val="lt1"/>
          </a:fontRef>
        </p:style>
        <p:txBody>
          <a:bodyPr rtlCol="0" anchor="t"/>
          <a:lstStyle/>
          <a:p>
            <a:pPr>
              <a:defRPr/>
            </a:pPr>
            <a:r>
              <a:rPr lang="en-AU" sz="2400" dirty="0">
                <a:solidFill>
                  <a:schemeClr val="tx1"/>
                </a:solidFill>
              </a:rPr>
              <a:t>45720 45723 45726 45729 45731 45732 45735 45738 45741 45744 45747 45752 </a:t>
            </a:r>
            <a:endParaRPr kumimoji="0" lang="en-AU" sz="2400" i="0" u="none" strike="noStrike" kern="1200" cap="none" spc="0" normalizeH="0" baseline="0" noProof="0" dirty="0">
              <a:ln>
                <a:solidFill>
                  <a:srgbClr val="FFD1D1"/>
                </a:solidFill>
              </a:ln>
              <a:solidFill>
                <a:schemeClr val="tx1"/>
              </a:solidFill>
              <a:effectLst/>
              <a:uLnTx/>
              <a:uFillTx/>
              <a:latin typeface="Calibri" panose="020F0502020204030204"/>
              <a:ea typeface="+mn-ea"/>
              <a:cs typeface="+mn-cs"/>
            </a:endParaRPr>
          </a:p>
        </p:txBody>
      </p:sp>
      <p:sp>
        <p:nvSpPr>
          <p:cNvPr id="114" name="Pentagon 174">
            <a:extLst>
              <a:ext uri="{FF2B5EF4-FFF2-40B4-BE49-F238E27FC236}">
                <a16:creationId xmlns:a16="http://schemas.microsoft.com/office/drawing/2014/main" id="{62C7E245-FD80-4781-92C0-FB5F529DCD10}"/>
              </a:ext>
            </a:extLst>
          </p:cNvPr>
          <p:cNvSpPr/>
          <p:nvPr/>
        </p:nvSpPr>
        <p:spPr>
          <a:xfrm>
            <a:off x="1797269" y="726424"/>
            <a:ext cx="872810" cy="8700966"/>
          </a:xfrm>
          <a:prstGeom prst="homePlate">
            <a:avLst>
              <a:gd name="adj" fmla="val 88291"/>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algn="ctr"/>
            <a:r>
              <a:rPr lang="en-AU" dirty="0">
                <a:solidFill>
                  <a:schemeClr val="bg1"/>
                </a:solidFill>
              </a:rPr>
              <a:t>1 July 2023</a:t>
            </a:r>
            <a:endParaRPr lang="en-AU" dirty="0"/>
          </a:p>
        </p:txBody>
      </p:sp>
      <p:sp>
        <p:nvSpPr>
          <p:cNvPr id="44" name="Title 43">
            <a:extLst>
              <a:ext uri="{FF2B5EF4-FFF2-40B4-BE49-F238E27FC236}">
                <a16:creationId xmlns:a16="http://schemas.microsoft.com/office/drawing/2014/main" id="{EFAB76DA-B49D-4640-A24A-91B415C220CC}"/>
              </a:ext>
            </a:extLst>
          </p:cNvPr>
          <p:cNvSpPr txBox="1">
            <a:spLocks noGrp="1"/>
          </p:cNvSpPr>
          <p:nvPr>
            <p:ph type="title" idx="4294967295"/>
          </p:nvPr>
        </p:nvSpPr>
        <p:spPr>
          <a:xfrm>
            <a:off x="2499707" y="787539"/>
            <a:ext cx="10301893" cy="40011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AU" sz="2000" b="1" i="0" u="none" strike="noStrike" kern="1200" cap="none" spc="0" normalizeH="0" baseline="0" noProof="0" dirty="0">
                <a:ln>
                  <a:noFill/>
                </a:ln>
                <a:solidFill>
                  <a:schemeClr val="tx1"/>
                </a:solidFill>
                <a:effectLst/>
                <a:uLnTx/>
                <a:uFillTx/>
                <a:latin typeface="+mn-lt"/>
                <a:ea typeface="+mn-ea"/>
                <a:cs typeface="+mn-cs"/>
              </a:rPr>
              <a:t>New mandible/maxilla osteotomy items</a:t>
            </a:r>
            <a:endParaRPr kumimoji="0" lang="en-AU" sz="2000" b="1" i="1" u="none" strike="noStrike" kern="1200" cap="none" spc="0" normalizeH="0" baseline="0" noProof="0" dirty="0">
              <a:ln>
                <a:noFill/>
              </a:ln>
              <a:solidFill>
                <a:schemeClr val="tx1"/>
              </a:solidFill>
              <a:effectLst/>
              <a:uLnTx/>
              <a:uFillTx/>
              <a:latin typeface="+mn-lt"/>
              <a:ea typeface="+mn-ea"/>
              <a:cs typeface="+mn-cs"/>
            </a:endParaRPr>
          </a:p>
        </p:txBody>
      </p:sp>
      <p:sp>
        <p:nvSpPr>
          <p:cNvPr id="35" name="Rectangle 34" descr="Outlines the none we items for mandible/maxilla osteotomy.&#10;">
            <a:extLst>
              <a:ext uri="{FF2B5EF4-FFF2-40B4-BE49-F238E27FC236}">
                <a16:creationId xmlns:a16="http://schemas.microsoft.com/office/drawing/2014/main" id="{3B9BA02D-8027-486D-8FB5-98C8DFAD295A}"/>
              </a:ext>
            </a:extLst>
          </p:cNvPr>
          <p:cNvSpPr/>
          <p:nvPr/>
        </p:nvSpPr>
        <p:spPr>
          <a:xfrm>
            <a:off x="2695076" y="742580"/>
            <a:ext cx="9958694" cy="8668656"/>
          </a:xfrm>
          <a:prstGeom prst="rect">
            <a:avLst/>
          </a:prstGeom>
          <a:solidFill>
            <a:srgbClr val="00B0F0">
              <a:alpha val="50000"/>
            </a:srgbClr>
          </a:solidFill>
          <a:ln>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AU" sz="1200" dirty="0">
              <a:solidFill>
                <a:schemeClr val="tx1"/>
              </a:solidFill>
            </a:endParaRPr>
          </a:p>
        </p:txBody>
      </p:sp>
      <p:grpSp>
        <p:nvGrpSpPr>
          <p:cNvPr id="2" name="Group 1">
            <a:extLst>
              <a:ext uri="{FF2B5EF4-FFF2-40B4-BE49-F238E27FC236}">
                <a16:creationId xmlns:a16="http://schemas.microsoft.com/office/drawing/2014/main" id="{CEDE4532-126D-45AA-A24A-0FE0F44356BB}"/>
              </a:ext>
              <a:ext uri="{C183D7F6-B498-43B3-948B-1728B52AA6E4}">
                <adec:decorative xmlns:adec="http://schemas.microsoft.com/office/drawing/2017/decorative" val="1"/>
              </a:ext>
            </a:extLst>
          </p:cNvPr>
          <p:cNvGrpSpPr/>
          <p:nvPr/>
        </p:nvGrpSpPr>
        <p:grpSpPr>
          <a:xfrm>
            <a:off x="3085645" y="1253997"/>
            <a:ext cx="9522961" cy="6720735"/>
            <a:chOff x="3085645" y="1253997"/>
            <a:chExt cx="9522961" cy="6720735"/>
          </a:xfrm>
        </p:grpSpPr>
        <p:grpSp>
          <p:nvGrpSpPr>
            <p:cNvPr id="7" name="Group 6">
              <a:extLst>
                <a:ext uri="{FF2B5EF4-FFF2-40B4-BE49-F238E27FC236}">
                  <a16:creationId xmlns:a16="http://schemas.microsoft.com/office/drawing/2014/main" id="{28DC9D12-D607-498B-AEA8-9DA5E443F71D}"/>
                </a:ext>
              </a:extLst>
            </p:cNvPr>
            <p:cNvGrpSpPr/>
            <p:nvPr/>
          </p:nvGrpSpPr>
          <p:grpSpPr>
            <a:xfrm>
              <a:off x="3111876" y="1253997"/>
              <a:ext cx="9496730" cy="2644045"/>
              <a:chOff x="3047541" y="1727094"/>
              <a:chExt cx="9496730" cy="2644045"/>
            </a:xfrm>
          </p:grpSpPr>
          <p:sp>
            <p:nvSpPr>
              <p:cNvPr id="36" name="Rectangle 35">
                <a:extLst>
                  <a:ext uri="{FF2B5EF4-FFF2-40B4-BE49-F238E27FC236}">
                    <a16:creationId xmlns:a16="http://schemas.microsoft.com/office/drawing/2014/main" id="{414EDBCD-37A9-48CB-8199-0C5A844A9CF1}"/>
                  </a:ext>
                </a:extLst>
              </p:cNvPr>
              <p:cNvSpPr/>
              <p:nvPr/>
            </p:nvSpPr>
            <p:spPr>
              <a:xfrm>
                <a:off x="3047541" y="3022106"/>
                <a:ext cx="3767236" cy="922991"/>
              </a:xfrm>
              <a:prstGeom prst="rect">
                <a:avLst/>
              </a:prstGeom>
              <a:solidFill>
                <a:srgbClr val="99FF99"/>
              </a:solidFill>
              <a:ln>
                <a:solidFill>
                  <a:schemeClr val="bg1"/>
                </a:solidFill>
              </a:ln>
            </p:spPr>
            <p:style>
              <a:lnRef idx="0">
                <a:scrgbClr r="0" g="0" b="0"/>
              </a:lnRef>
              <a:fillRef idx="0">
                <a:scrgbClr r="0" g="0" b="0"/>
              </a:fillRef>
              <a:effectRef idx="0">
                <a:scrgbClr r="0" g="0" b="0"/>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1400" b="0" i="0" u="none" strike="noStrike" kern="1200" cap="none" spc="0" normalizeH="0" baseline="0" noProof="0" dirty="0">
                    <a:ln>
                      <a:noFill/>
                    </a:ln>
                    <a:solidFill>
                      <a:prstClr val="black"/>
                    </a:solidFill>
                    <a:effectLst/>
                    <a:uLnTx/>
                    <a:uFillTx/>
                    <a:latin typeface="Calibri" panose="020F0502020204030204"/>
                    <a:ea typeface="+mn-ea"/>
                    <a:cs typeface="+mn-cs"/>
                  </a:rPr>
                  <a:t>Mandible and maxilla (bimaxillary), procedure for advancement, retrusion or alteration of tilt, or combination of these, by osteotomies in standard planes (H) (</a:t>
                </a:r>
                <a:r>
                  <a:rPr kumimoji="0" lang="en-AU" sz="1400" b="0" i="0" u="none" strike="noStrike" kern="1200" cap="none" spc="0" normalizeH="0" baseline="0" noProof="0" dirty="0" err="1">
                    <a:ln>
                      <a:noFill/>
                    </a:ln>
                    <a:solidFill>
                      <a:prstClr val="black"/>
                    </a:solidFill>
                    <a:effectLst/>
                    <a:uLnTx/>
                    <a:uFillTx/>
                    <a:latin typeface="Calibri" panose="020F0502020204030204"/>
                    <a:ea typeface="+mn-ea"/>
                    <a:cs typeface="+mn-cs"/>
                  </a:rPr>
                  <a:t>Anaes</a:t>
                </a:r>
                <a:r>
                  <a:rPr kumimoji="0" lang="en-AU" sz="1400" b="0" i="0" u="none" strike="noStrike" kern="1200" cap="none" spc="0" normalizeH="0" baseline="0" noProof="0" dirty="0">
                    <a:ln>
                      <a:noFill/>
                    </a:ln>
                    <a:solidFill>
                      <a:prstClr val="black"/>
                    </a:solidFill>
                    <a:effectLst/>
                    <a:uLnTx/>
                    <a:uFillTx/>
                    <a:latin typeface="Calibri" panose="020F0502020204030204"/>
                    <a:ea typeface="+mn-ea"/>
                    <a:cs typeface="+mn-cs"/>
                  </a:rPr>
                  <a:t>.) (Assist)</a:t>
                </a:r>
                <a:endParaRPr lang="en-AU" sz="1400" i="1" dirty="0">
                  <a:solidFill>
                    <a:schemeClr val="tx1"/>
                  </a:solidFill>
                </a:endParaRPr>
              </a:p>
            </p:txBody>
          </p:sp>
          <p:sp>
            <p:nvSpPr>
              <p:cNvPr id="37" name="Rectangle 36">
                <a:extLst>
                  <a:ext uri="{FF2B5EF4-FFF2-40B4-BE49-F238E27FC236}">
                    <a16:creationId xmlns:a16="http://schemas.microsoft.com/office/drawing/2014/main" id="{3CB2DF89-B543-4FEF-95D5-FBC945D72629}"/>
                  </a:ext>
                </a:extLst>
              </p:cNvPr>
              <p:cNvSpPr/>
              <p:nvPr/>
            </p:nvSpPr>
            <p:spPr>
              <a:xfrm>
                <a:off x="3047541" y="1727094"/>
                <a:ext cx="3767236" cy="922991"/>
              </a:xfrm>
              <a:prstGeom prst="rect">
                <a:avLst/>
              </a:prstGeom>
              <a:solidFill>
                <a:srgbClr val="99FF99"/>
              </a:solidFill>
              <a:ln>
                <a:solidFill>
                  <a:schemeClr val="bg1"/>
                </a:solidFill>
              </a:ln>
            </p:spPr>
            <p:style>
              <a:lnRef idx="0">
                <a:scrgbClr r="0" g="0" b="0"/>
              </a:lnRef>
              <a:fillRef idx="0">
                <a:scrgbClr r="0" g="0" b="0"/>
              </a:fillRef>
              <a:effectRef idx="0">
                <a:scrgbClr r="0" g="0" b="0"/>
              </a:effectRef>
              <a:fontRef idx="minor">
                <a:schemeClr val="lt1"/>
              </a:fontRef>
            </p:style>
            <p:txBody>
              <a:bodyPr rtlCol="0" anchor="t"/>
              <a:lstStyle/>
              <a:p>
                <a:r>
                  <a:rPr lang="en-AU" sz="1400" dirty="0">
                    <a:solidFill>
                      <a:schemeClr val="tx1"/>
                    </a:solidFill>
                  </a:rPr>
                  <a:t>Procedure for advancement, retrusion or alteration of tilt, by osteotomy in standard planes (H) (</a:t>
                </a:r>
                <a:r>
                  <a:rPr lang="en-AU" sz="1400" dirty="0" err="1">
                    <a:solidFill>
                      <a:schemeClr val="tx1"/>
                    </a:solidFill>
                  </a:rPr>
                  <a:t>Anaes</a:t>
                </a:r>
                <a:r>
                  <a:rPr lang="en-AU" sz="1400" dirty="0">
                    <a:solidFill>
                      <a:schemeClr val="tx1"/>
                    </a:solidFill>
                  </a:rPr>
                  <a:t>.) (Assist)</a:t>
                </a:r>
                <a:endParaRPr lang="en-AU" sz="1400" i="1" dirty="0">
                  <a:solidFill>
                    <a:schemeClr val="tx1"/>
                  </a:solidFill>
                </a:endParaRPr>
              </a:p>
            </p:txBody>
          </p:sp>
          <p:sp>
            <p:nvSpPr>
              <p:cNvPr id="41" name="Rectangle 40">
                <a:extLst>
                  <a:ext uri="{FF2B5EF4-FFF2-40B4-BE49-F238E27FC236}">
                    <a16:creationId xmlns:a16="http://schemas.microsoft.com/office/drawing/2014/main" id="{1E8C452A-0D43-450E-BE5D-7312FF54A328}"/>
                  </a:ext>
                </a:extLst>
              </p:cNvPr>
              <p:cNvSpPr/>
              <p:nvPr/>
            </p:nvSpPr>
            <p:spPr>
              <a:xfrm>
                <a:off x="7510218" y="2702124"/>
                <a:ext cx="2402046" cy="451599"/>
              </a:xfrm>
              <a:prstGeom prst="rect">
                <a:avLst/>
              </a:prstGeom>
              <a:solidFill>
                <a:schemeClr val="bg1"/>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AU" sz="1200" dirty="0">
                    <a:solidFill>
                      <a:schemeClr val="tx1"/>
                    </a:solidFill>
                  </a:rPr>
                  <a:t>conjoint surgery, principal specialist surgeon</a:t>
                </a:r>
              </a:p>
            </p:txBody>
          </p:sp>
          <p:sp>
            <p:nvSpPr>
              <p:cNvPr id="42" name="Rectangle 41">
                <a:extLst>
                  <a:ext uri="{FF2B5EF4-FFF2-40B4-BE49-F238E27FC236}">
                    <a16:creationId xmlns:a16="http://schemas.microsoft.com/office/drawing/2014/main" id="{DC0AD21A-13A4-4E44-9C69-AC56BD874D44}"/>
                  </a:ext>
                </a:extLst>
              </p:cNvPr>
              <p:cNvSpPr/>
              <p:nvPr/>
            </p:nvSpPr>
            <p:spPr>
              <a:xfrm>
                <a:off x="7497776" y="3302558"/>
                <a:ext cx="2395825" cy="451599"/>
              </a:xfrm>
              <a:prstGeom prst="rect">
                <a:avLst/>
              </a:prstGeom>
              <a:solidFill>
                <a:schemeClr val="bg1">
                  <a:lumMod val="85000"/>
                </a:schemeClr>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AU" sz="1200" dirty="0">
                    <a:solidFill>
                      <a:schemeClr val="tx1"/>
                    </a:solidFill>
                  </a:rPr>
                  <a:t>conjoint surgery, conjoint specialist surgeon</a:t>
                </a:r>
              </a:p>
            </p:txBody>
          </p:sp>
          <p:sp>
            <p:nvSpPr>
              <p:cNvPr id="43" name="Rectangle 42">
                <a:extLst>
                  <a:ext uri="{FF2B5EF4-FFF2-40B4-BE49-F238E27FC236}">
                    <a16:creationId xmlns:a16="http://schemas.microsoft.com/office/drawing/2014/main" id="{B1E517E9-5C9D-45C5-9AAA-26DC97EDEB38}"/>
                  </a:ext>
                </a:extLst>
              </p:cNvPr>
              <p:cNvSpPr/>
              <p:nvPr/>
            </p:nvSpPr>
            <p:spPr>
              <a:xfrm>
                <a:off x="7510218" y="3882632"/>
                <a:ext cx="2395825" cy="488507"/>
              </a:xfrm>
              <a:prstGeom prst="rect">
                <a:avLst/>
              </a:prstGeom>
              <a:solidFill>
                <a:schemeClr val="bg1">
                  <a:lumMod val="65000"/>
                </a:schemeClr>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AU" sz="1200" dirty="0">
                    <a:solidFill>
                      <a:schemeClr val="tx1"/>
                    </a:solidFill>
                  </a:rPr>
                  <a:t>single surgeon</a:t>
                </a:r>
              </a:p>
            </p:txBody>
          </p:sp>
          <p:sp>
            <p:nvSpPr>
              <p:cNvPr id="48" name="Rectangle 47">
                <a:extLst>
                  <a:ext uri="{FF2B5EF4-FFF2-40B4-BE49-F238E27FC236}">
                    <a16:creationId xmlns:a16="http://schemas.microsoft.com/office/drawing/2014/main" id="{3AA831CF-0D65-435E-9A96-62D7F350282A}"/>
                  </a:ext>
                </a:extLst>
              </p:cNvPr>
              <p:cNvSpPr/>
              <p:nvPr/>
            </p:nvSpPr>
            <p:spPr>
              <a:xfrm>
                <a:off x="10573681" y="2722201"/>
                <a:ext cx="1970590" cy="431522"/>
              </a:xfrm>
              <a:prstGeom prst="rect">
                <a:avLst/>
              </a:prstGeom>
              <a:solidFill>
                <a:schemeClr val="bg1"/>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tabLst>
                    <a:tab pos="895350" algn="dec"/>
                  </a:tabLst>
                </a:pPr>
                <a:r>
                  <a:rPr lang="en-AU" sz="1200" b="1" dirty="0">
                    <a:solidFill>
                      <a:schemeClr val="tx1"/>
                    </a:solidFill>
                  </a:rPr>
                  <a:t>46151</a:t>
                </a:r>
                <a:endParaRPr lang="en-AU" sz="1000" dirty="0">
                  <a:solidFill>
                    <a:schemeClr val="tx1"/>
                  </a:solidFill>
                </a:endParaRPr>
              </a:p>
            </p:txBody>
          </p:sp>
          <p:sp>
            <p:nvSpPr>
              <p:cNvPr id="49" name="Rectangle 48">
                <a:extLst>
                  <a:ext uri="{FF2B5EF4-FFF2-40B4-BE49-F238E27FC236}">
                    <a16:creationId xmlns:a16="http://schemas.microsoft.com/office/drawing/2014/main" id="{41A38E32-4B7A-4169-BD53-A6D50A69A207}"/>
                  </a:ext>
                </a:extLst>
              </p:cNvPr>
              <p:cNvSpPr/>
              <p:nvPr/>
            </p:nvSpPr>
            <p:spPr>
              <a:xfrm>
                <a:off x="10582013" y="3355500"/>
                <a:ext cx="1954380" cy="398657"/>
              </a:xfrm>
              <a:prstGeom prst="rect">
                <a:avLst/>
              </a:prstGeom>
              <a:solidFill>
                <a:schemeClr val="bg1">
                  <a:lumMod val="85000"/>
                </a:schemeClr>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tabLst>
                    <a:tab pos="895350" algn="dec"/>
                  </a:tabLst>
                </a:pPr>
                <a:r>
                  <a:rPr lang="en-AU" sz="1200" b="1" dirty="0">
                    <a:solidFill>
                      <a:schemeClr val="tx1"/>
                    </a:solidFill>
                  </a:rPr>
                  <a:t>46152</a:t>
                </a:r>
                <a:endParaRPr lang="en-AU" sz="1000" dirty="0">
                  <a:solidFill>
                    <a:schemeClr val="tx1"/>
                  </a:solidFill>
                </a:endParaRPr>
              </a:p>
            </p:txBody>
          </p:sp>
          <p:sp>
            <p:nvSpPr>
              <p:cNvPr id="50" name="Rectangle 49">
                <a:extLst>
                  <a:ext uri="{FF2B5EF4-FFF2-40B4-BE49-F238E27FC236}">
                    <a16:creationId xmlns:a16="http://schemas.microsoft.com/office/drawing/2014/main" id="{C251CDAA-3B10-4C60-B6DE-F0A7D475CAEB}"/>
                  </a:ext>
                </a:extLst>
              </p:cNvPr>
              <p:cNvSpPr/>
              <p:nvPr/>
            </p:nvSpPr>
            <p:spPr>
              <a:xfrm>
                <a:off x="10573681" y="3882632"/>
                <a:ext cx="1970590" cy="488507"/>
              </a:xfrm>
              <a:prstGeom prst="rect">
                <a:avLst/>
              </a:prstGeom>
              <a:solidFill>
                <a:schemeClr val="bg1">
                  <a:lumMod val="65000"/>
                </a:schemeClr>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tabLst>
                    <a:tab pos="895350" algn="dec"/>
                  </a:tabLst>
                </a:pPr>
                <a:r>
                  <a:rPr lang="en-AU" sz="1200" b="1" dirty="0">
                    <a:solidFill>
                      <a:schemeClr val="tx1"/>
                    </a:solidFill>
                  </a:rPr>
                  <a:t>46153</a:t>
                </a:r>
                <a:endParaRPr lang="en-AU" sz="1000" dirty="0">
                  <a:solidFill>
                    <a:schemeClr val="tx1"/>
                  </a:solidFill>
                </a:endParaRPr>
              </a:p>
            </p:txBody>
          </p:sp>
          <p:cxnSp>
            <p:nvCxnSpPr>
              <p:cNvPr id="52" name="Straight Connector 51">
                <a:extLst>
                  <a:ext uri="{FF2B5EF4-FFF2-40B4-BE49-F238E27FC236}">
                    <a16:creationId xmlns:a16="http://schemas.microsoft.com/office/drawing/2014/main" id="{A12734B1-BF03-4E29-BB2A-F9D6BBABF194}"/>
                  </a:ext>
                </a:extLst>
              </p:cNvPr>
              <p:cNvCxnSpPr>
                <a:cxnSpLocks/>
              </p:cNvCxnSpPr>
              <p:nvPr/>
            </p:nvCxnSpPr>
            <p:spPr>
              <a:xfrm>
                <a:off x="6814777" y="2193710"/>
                <a:ext cx="641064" cy="0"/>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E4B96A98-CC4D-4AC4-8E2E-D4B8F8F1BE6B}"/>
                  </a:ext>
                </a:extLst>
              </p:cNvPr>
              <p:cNvCxnSpPr>
                <a:cxnSpLocks/>
                <a:stCxn id="36" idx="3"/>
                <a:endCxn id="41" idx="1"/>
              </p:cNvCxnSpPr>
              <p:nvPr/>
            </p:nvCxnSpPr>
            <p:spPr>
              <a:xfrm flipV="1">
                <a:off x="6814777" y="2927924"/>
                <a:ext cx="695441" cy="555678"/>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A926091E-BAF8-4B5C-918F-606920B29119}"/>
                  </a:ext>
                </a:extLst>
              </p:cNvPr>
              <p:cNvCxnSpPr>
                <a:cxnSpLocks/>
                <a:stCxn id="36" idx="3"/>
                <a:endCxn id="42" idx="1"/>
              </p:cNvCxnSpPr>
              <p:nvPr/>
            </p:nvCxnSpPr>
            <p:spPr>
              <a:xfrm>
                <a:off x="6814777" y="3483602"/>
                <a:ext cx="682999" cy="44756"/>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4B315ED7-319F-4A9A-9B53-70CC0E70DE71}"/>
                  </a:ext>
                </a:extLst>
              </p:cNvPr>
              <p:cNvCxnSpPr>
                <a:cxnSpLocks/>
                <a:endCxn id="43" idx="1"/>
              </p:cNvCxnSpPr>
              <p:nvPr/>
            </p:nvCxnSpPr>
            <p:spPr>
              <a:xfrm>
                <a:off x="6845118" y="3528358"/>
                <a:ext cx="665100" cy="598528"/>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469C5377-2185-4C18-B57C-CEF95A8F5AF3}"/>
                  </a:ext>
                </a:extLst>
              </p:cNvPr>
              <p:cNvCxnSpPr>
                <a:cxnSpLocks/>
              </p:cNvCxnSpPr>
              <p:nvPr/>
            </p:nvCxnSpPr>
            <p:spPr>
              <a:xfrm>
                <a:off x="9912264" y="2945013"/>
                <a:ext cx="661417" cy="0"/>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62E0CC2C-0533-4085-9E71-142D3FC37708}"/>
                  </a:ext>
                </a:extLst>
              </p:cNvPr>
              <p:cNvCxnSpPr>
                <a:cxnSpLocks/>
              </p:cNvCxnSpPr>
              <p:nvPr/>
            </p:nvCxnSpPr>
            <p:spPr>
              <a:xfrm>
                <a:off x="9899543" y="3528358"/>
                <a:ext cx="675970" cy="0"/>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5B2BBC2A-F996-4B9F-80D1-950D0BAB88D3}"/>
                  </a:ext>
                </a:extLst>
              </p:cNvPr>
              <p:cNvCxnSpPr>
                <a:cxnSpLocks/>
              </p:cNvCxnSpPr>
              <p:nvPr/>
            </p:nvCxnSpPr>
            <p:spPr>
              <a:xfrm>
                <a:off x="9897711" y="4097385"/>
                <a:ext cx="675970" cy="0"/>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sp>
            <p:nvSpPr>
              <p:cNvPr id="111" name="Rectangle 110">
                <a:extLst>
                  <a:ext uri="{FF2B5EF4-FFF2-40B4-BE49-F238E27FC236}">
                    <a16:creationId xmlns:a16="http://schemas.microsoft.com/office/drawing/2014/main" id="{3B77B4FB-DF50-4F3F-91E0-4BB579E289DA}"/>
                  </a:ext>
                </a:extLst>
              </p:cNvPr>
              <p:cNvSpPr/>
              <p:nvPr/>
            </p:nvSpPr>
            <p:spPr>
              <a:xfrm>
                <a:off x="10555782" y="1888004"/>
                <a:ext cx="1970590" cy="559004"/>
              </a:xfrm>
              <a:prstGeom prst="rect">
                <a:avLst/>
              </a:prstGeom>
              <a:solidFill>
                <a:schemeClr val="bg1"/>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tabLst>
                    <a:tab pos="895350" algn="dec"/>
                  </a:tabLst>
                </a:pPr>
                <a:r>
                  <a:rPr lang="en-AU" sz="1200" b="1" dirty="0">
                    <a:solidFill>
                      <a:schemeClr val="tx1"/>
                    </a:solidFill>
                  </a:rPr>
                  <a:t>46150</a:t>
                </a:r>
                <a:endParaRPr lang="en-AU" sz="1000" dirty="0">
                  <a:solidFill>
                    <a:schemeClr val="tx1"/>
                  </a:solidFill>
                </a:endParaRPr>
              </a:p>
            </p:txBody>
          </p:sp>
        </p:grpSp>
        <p:grpSp>
          <p:nvGrpSpPr>
            <p:cNvPr id="29" name="Group 28">
              <a:extLst>
                <a:ext uri="{FF2B5EF4-FFF2-40B4-BE49-F238E27FC236}">
                  <a16:creationId xmlns:a16="http://schemas.microsoft.com/office/drawing/2014/main" id="{A83B38D0-E812-4160-BA7C-AD8888400C63}"/>
                </a:ext>
              </a:extLst>
            </p:cNvPr>
            <p:cNvGrpSpPr/>
            <p:nvPr/>
          </p:nvGrpSpPr>
          <p:grpSpPr>
            <a:xfrm>
              <a:off x="3085645" y="6244481"/>
              <a:ext cx="9515083" cy="1730251"/>
              <a:chOff x="2926080" y="5186083"/>
              <a:chExt cx="9515083" cy="1730251"/>
            </a:xfrm>
          </p:grpSpPr>
          <p:sp>
            <p:nvSpPr>
              <p:cNvPr id="157" name="Rectangle 156">
                <a:extLst>
                  <a:ext uri="{FF2B5EF4-FFF2-40B4-BE49-F238E27FC236}">
                    <a16:creationId xmlns:a16="http://schemas.microsoft.com/office/drawing/2014/main" id="{DB22606D-9415-40B1-8135-0D1DE51EED6A}"/>
                  </a:ext>
                </a:extLst>
              </p:cNvPr>
              <p:cNvSpPr/>
              <p:nvPr/>
            </p:nvSpPr>
            <p:spPr>
              <a:xfrm>
                <a:off x="2926080" y="5393428"/>
                <a:ext cx="3767236" cy="1446697"/>
              </a:xfrm>
              <a:prstGeom prst="rect">
                <a:avLst/>
              </a:prstGeom>
              <a:solidFill>
                <a:srgbClr val="99FF99"/>
              </a:solidFill>
              <a:ln>
                <a:solidFill>
                  <a:schemeClr val="bg1"/>
                </a:solidFill>
              </a:ln>
            </p:spPr>
            <p:style>
              <a:lnRef idx="0">
                <a:scrgbClr r="0" g="0" b="0"/>
              </a:lnRef>
              <a:fillRef idx="0">
                <a:scrgbClr r="0" g="0" b="0"/>
              </a:fillRef>
              <a:effectRef idx="0">
                <a:scrgbClr r="0" g="0" b="0"/>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1400" b="0" i="0" u="none" strike="noStrike" kern="1200" cap="none" spc="0" normalizeH="0" baseline="0" noProof="0" dirty="0">
                    <a:ln>
                      <a:noFill/>
                    </a:ln>
                    <a:solidFill>
                      <a:prstClr val="black"/>
                    </a:solidFill>
                    <a:effectLst/>
                    <a:uLnTx/>
                    <a:uFillTx/>
                    <a:latin typeface="Calibri" panose="020F0502020204030204"/>
                    <a:ea typeface="+mn-ea"/>
                    <a:cs typeface="+mn-cs"/>
                  </a:rPr>
                  <a:t>Mandible and maxilla (bimaxillary), procedure for any combination of arch reshaping, advancement, retrusion or tilting, involving complex segmental osteotomies, with or without standard osteotomies, including genioplasty (if performed) (H) (</a:t>
                </a:r>
                <a:r>
                  <a:rPr kumimoji="0" lang="en-AU" sz="1400" b="0" i="0" u="none" strike="noStrike" kern="1200" cap="none" spc="0" normalizeH="0" baseline="0" noProof="0" dirty="0" err="1">
                    <a:ln>
                      <a:noFill/>
                    </a:ln>
                    <a:solidFill>
                      <a:prstClr val="black"/>
                    </a:solidFill>
                    <a:effectLst/>
                    <a:uLnTx/>
                    <a:uFillTx/>
                    <a:latin typeface="Calibri" panose="020F0502020204030204"/>
                    <a:ea typeface="+mn-ea"/>
                    <a:cs typeface="+mn-cs"/>
                  </a:rPr>
                  <a:t>Anaes</a:t>
                </a:r>
                <a:r>
                  <a:rPr kumimoji="0" lang="en-AU" sz="1400" b="0" i="0" u="none" strike="noStrike" kern="1200" cap="none" spc="0" normalizeH="0" baseline="0" noProof="0" dirty="0">
                    <a:ln>
                      <a:noFill/>
                    </a:ln>
                    <a:solidFill>
                      <a:prstClr val="black"/>
                    </a:solidFill>
                    <a:effectLst/>
                    <a:uLnTx/>
                    <a:uFillTx/>
                    <a:latin typeface="Calibri" panose="020F0502020204030204"/>
                    <a:ea typeface="+mn-ea"/>
                    <a:cs typeface="+mn-cs"/>
                  </a:rPr>
                  <a:t>.) (Assist)</a:t>
                </a:r>
                <a:endParaRPr lang="en-AU" sz="1400" i="1" dirty="0">
                  <a:solidFill>
                    <a:schemeClr val="tx1"/>
                  </a:solidFill>
                </a:endParaRPr>
              </a:p>
            </p:txBody>
          </p:sp>
          <p:sp>
            <p:nvSpPr>
              <p:cNvPr id="159" name="Rectangle 158">
                <a:extLst>
                  <a:ext uri="{FF2B5EF4-FFF2-40B4-BE49-F238E27FC236}">
                    <a16:creationId xmlns:a16="http://schemas.microsoft.com/office/drawing/2014/main" id="{A553CB63-A365-49B8-9BEE-D67DE6B438B5}"/>
                  </a:ext>
                </a:extLst>
              </p:cNvPr>
              <p:cNvSpPr/>
              <p:nvPr/>
            </p:nvSpPr>
            <p:spPr>
              <a:xfrm>
                <a:off x="7360611" y="5186083"/>
                <a:ext cx="2441869" cy="421667"/>
              </a:xfrm>
              <a:prstGeom prst="rect">
                <a:avLst/>
              </a:prstGeom>
              <a:solidFill>
                <a:schemeClr val="bg1"/>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AU" sz="1200" dirty="0">
                    <a:solidFill>
                      <a:schemeClr val="tx1"/>
                    </a:solidFill>
                  </a:rPr>
                  <a:t>conjoint surgery, principal specialist surgeon</a:t>
                </a:r>
              </a:p>
            </p:txBody>
          </p:sp>
          <p:sp>
            <p:nvSpPr>
              <p:cNvPr id="160" name="Rectangle 159">
                <a:extLst>
                  <a:ext uri="{FF2B5EF4-FFF2-40B4-BE49-F238E27FC236}">
                    <a16:creationId xmlns:a16="http://schemas.microsoft.com/office/drawing/2014/main" id="{3196C6FC-8258-4881-ABDE-1BB7ADDCB1B7}"/>
                  </a:ext>
                </a:extLst>
              </p:cNvPr>
              <p:cNvSpPr/>
              <p:nvPr/>
            </p:nvSpPr>
            <p:spPr>
              <a:xfrm>
                <a:off x="7371433" y="5866127"/>
                <a:ext cx="2416257" cy="421667"/>
              </a:xfrm>
              <a:prstGeom prst="rect">
                <a:avLst/>
              </a:prstGeom>
              <a:solidFill>
                <a:schemeClr val="bg1">
                  <a:lumMod val="85000"/>
                </a:schemeClr>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AU" sz="1200" dirty="0">
                    <a:solidFill>
                      <a:schemeClr val="tx1"/>
                    </a:solidFill>
                  </a:rPr>
                  <a:t>conjoint surgery, conjoint specialist surgeon</a:t>
                </a:r>
              </a:p>
            </p:txBody>
          </p:sp>
          <p:sp>
            <p:nvSpPr>
              <p:cNvPr id="161" name="Rectangle 160">
                <a:extLst>
                  <a:ext uri="{FF2B5EF4-FFF2-40B4-BE49-F238E27FC236}">
                    <a16:creationId xmlns:a16="http://schemas.microsoft.com/office/drawing/2014/main" id="{37188397-C892-40F8-B1D1-434504FB1133}"/>
                  </a:ext>
                </a:extLst>
              </p:cNvPr>
              <p:cNvSpPr/>
              <p:nvPr/>
            </p:nvSpPr>
            <p:spPr>
              <a:xfrm>
                <a:off x="7391866" y="6460205"/>
                <a:ext cx="2395825" cy="456129"/>
              </a:xfrm>
              <a:prstGeom prst="rect">
                <a:avLst/>
              </a:prstGeom>
              <a:solidFill>
                <a:schemeClr val="bg1">
                  <a:lumMod val="65000"/>
                </a:schemeClr>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AU" sz="1200" dirty="0">
                    <a:solidFill>
                      <a:schemeClr val="tx1"/>
                    </a:solidFill>
                  </a:rPr>
                  <a:t>single surgeon</a:t>
                </a:r>
              </a:p>
            </p:txBody>
          </p:sp>
          <p:sp>
            <p:nvSpPr>
              <p:cNvPr id="162" name="Rectangle 161">
                <a:extLst>
                  <a:ext uri="{FF2B5EF4-FFF2-40B4-BE49-F238E27FC236}">
                    <a16:creationId xmlns:a16="http://schemas.microsoft.com/office/drawing/2014/main" id="{897426FE-80A6-4CDA-8EF1-6D0B0C3D0AAF}"/>
                  </a:ext>
                </a:extLst>
              </p:cNvPr>
              <p:cNvSpPr/>
              <p:nvPr/>
            </p:nvSpPr>
            <p:spPr>
              <a:xfrm>
                <a:off x="10503447" y="5207992"/>
                <a:ext cx="1937716" cy="402921"/>
              </a:xfrm>
              <a:prstGeom prst="rect">
                <a:avLst/>
              </a:prstGeom>
              <a:solidFill>
                <a:schemeClr val="bg1"/>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tabLst>
                    <a:tab pos="895350" algn="dec"/>
                  </a:tabLst>
                </a:pPr>
                <a:r>
                  <a:rPr lang="en-AU" sz="1200" b="1" dirty="0">
                    <a:solidFill>
                      <a:schemeClr val="tx1"/>
                    </a:solidFill>
                  </a:rPr>
                  <a:t>46156</a:t>
                </a:r>
                <a:endParaRPr lang="en-AU" sz="1000" dirty="0">
                  <a:solidFill>
                    <a:schemeClr val="tx1"/>
                  </a:solidFill>
                </a:endParaRPr>
              </a:p>
            </p:txBody>
          </p:sp>
          <p:sp>
            <p:nvSpPr>
              <p:cNvPr id="163" name="Rectangle 162">
                <a:extLst>
                  <a:ext uri="{FF2B5EF4-FFF2-40B4-BE49-F238E27FC236}">
                    <a16:creationId xmlns:a16="http://schemas.microsoft.com/office/drawing/2014/main" id="{5BEA988F-569F-441C-BEB3-DE6BF05CC6D9}"/>
                  </a:ext>
                </a:extLst>
              </p:cNvPr>
              <p:cNvSpPr/>
              <p:nvPr/>
            </p:nvSpPr>
            <p:spPr>
              <a:xfrm>
                <a:off x="10477662" y="5824257"/>
                <a:ext cx="1953480" cy="458729"/>
              </a:xfrm>
              <a:prstGeom prst="rect">
                <a:avLst/>
              </a:prstGeom>
              <a:solidFill>
                <a:schemeClr val="bg1">
                  <a:lumMod val="85000"/>
                </a:schemeClr>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tabLst>
                    <a:tab pos="895350" algn="dec"/>
                  </a:tabLst>
                </a:pPr>
                <a:r>
                  <a:rPr lang="en-AU" sz="1200" b="1" dirty="0">
                    <a:solidFill>
                      <a:schemeClr val="tx1"/>
                    </a:solidFill>
                  </a:rPr>
                  <a:t>46157</a:t>
                </a:r>
                <a:endParaRPr lang="en-AU" sz="1000" dirty="0">
                  <a:solidFill>
                    <a:schemeClr val="tx1"/>
                  </a:solidFill>
                </a:endParaRPr>
              </a:p>
            </p:txBody>
          </p:sp>
          <p:sp>
            <p:nvSpPr>
              <p:cNvPr id="164" name="Rectangle 163">
                <a:extLst>
                  <a:ext uri="{FF2B5EF4-FFF2-40B4-BE49-F238E27FC236}">
                    <a16:creationId xmlns:a16="http://schemas.microsoft.com/office/drawing/2014/main" id="{70519290-E94D-4E6F-A069-267E800D8985}"/>
                  </a:ext>
                </a:extLst>
              </p:cNvPr>
              <p:cNvSpPr/>
              <p:nvPr/>
            </p:nvSpPr>
            <p:spPr>
              <a:xfrm>
                <a:off x="10470573" y="6460205"/>
                <a:ext cx="1970590" cy="456129"/>
              </a:xfrm>
              <a:prstGeom prst="rect">
                <a:avLst/>
              </a:prstGeom>
              <a:solidFill>
                <a:schemeClr val="bg1">
                  <a:lumMod val="65000"/>
                </a:schemeClr>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tabLst>
                    <a:tab pos="895350" algn="dec"/>
                  </a:tabLst>
                </a:pPr>
                <a:r>
                  <a:rPr lang="en-AU" sz="1200" b="1" dirty="0">
                    <a:solidFill>
                      <a:schemeClr val="tx1"/>
                    </a:solidFill>
                  </a:rPr>
                  <a:t>46158</a:t>
                </a:r>
                <a:endParaRPr lang="en-AU" sz="1000" dirty="0">
                  <a:solidFill>
                    <a:schemeClr val="tx1"/>
                  </a:solidFill>
                </a:endParaRPr>
              </a:p>
            </p:txBody>
          </p:sp>
          <p:cxnSp>
            <p:nvCxnSpPr>
              <p:cNvPr id="166" name="Straight Connector 165">
                <a:extLst>
                  <a:ext uri="{FF2B5EF4-FFF2-40B4-BE49-F238E27FC236}">
                    <a16:creationId xmlns:a16="http://schemas.microsoft.com/office/drawing/2014/main" id="{84ABF360-619B-4827-9605-B20F7668D58C}"/>
                  </a:ext>
                </a:extLst>
              </p:cNvPr>
              <p:cNvCxnSpPr>
                <a:cxnSpLocks/>
                <a:stCxn id="157" idx="3"/>
                <a:endCxn id="159" idx="1"/>
              </p:cNvCxnSpPr>
              <p:nvPr/>
            </p:nvCxnSpPr>
            <p:spPr>
              <a:xfrm flipV="1">
                <a:off x="6693316" y="5396917"/>
                <a:ext cx="667295" cy="719860"/>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FD6DE535-6971-4FCE-999C-B83EF0B9947F}"/>
                  </a:ext>
                </a:extLst>
              </p:cNvPr>
              <p:cNvCxnSpPr>
                <a:cxnSpLocks/>
                <a:stCxn id="157" idx="3"/>
                <a:endCxn id="160" idx="1"/>
              </p:cNvCxnSpPr>
              <p:nvPr/>
            </p:nvCxnSpPr>
            <p:spPr>
              <a:xfrm flipV="1">
                <a:off x="6693316" y="6076961"/>
                <a:ext cx="678117" cy="39816"/>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ED09A9C6-E608-42B6-BAB4-F2C4FF167224}"/>
                  </a:ext>
                </a:extLst>
              </p:cNvPr>
              <p:cNvCxnSpPr>
                <a:cxnSpLocks/>
                <a:stCxn id="157" idx="3"/>
                <a:endCxn id="161" idx="1"/>
              </p:cNvCxnSpPr>
              <p:nvPr/>
            </p:nvCxnSpPr>
            <p:spPr>
              <a:xfrm>
                <a:off x="6693316" y="6116777"/>
                <a:ext cx="698550" cy="571493"/>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9" name="Straight Connector 168">
                <a:extLst>
                  <a:ext uri="{FF2B5EF4-FFF2-40B4-BE49-F238E27FC236}">
                    <a16:creationId xmlns:a16="http://schemas.microsoft.com/office/drawing/2014/main" id="{98EAC708-1A42-4432-B492-E3A1AA1A78F5}"/>
                  </a:ext>
                </a:extLst>
              </p:cNvPr>
              <p:cNvCxnSpPr>
                <a:cxnSpLocks/>
                <a:endCxn id="162" idx="1"/>
              </p:cNvCxnSpPr>
              <p:nvPr/>
            </p:nvCxnSpPr>
            <p:spPr>
              <a:xfrm>
                <a:off x="9827477" y="5393428"/>
                <a:ext cx="675970" cy="16025"/>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7984DEA0-56CC-482D-A918-181132A4DB3B}"/>
                  </a:ext>
                </a:extLst>
              </p:cNvPr>
              <p:cNvCxnSpPr>
                <a:cxnSpLocks/>
              </p:cNvCxnSpPr>
              <p:nvPr/>
            </p:nvCxnSpPr>
            <p:spPr>
              <a:xfrm flipV="1">
                <a:off x="9827477" y="6068801"/>
                <a:ext cx="625188" cy="8160"/>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1" name="Straight Connector 170">
                <a:extLst>
                  <a:ext uri="{FF2B5EF4-FFF2-40B4-BE49-F238E27FC236}">
                    <a16:creationId xmlns:a16="http://schemas.microsoft.com/office/drawing/2014/main" id="{3A270C0A-D245-4E1C-8172-7D98ED4D867C}"/>
                  </a:ext>
                </a:extLst>
              </p:cNvPr>
              <p:cNvCxnSpPr>
                <a:cxnSpLocks/>
              </p:cNvCxnSpPr>
              <p:nvPr/>
            </p:nvCxnSpPr>
            <p:spPr>
              <a:xfrm>
                <a:off x="9762658" y="6688270"/>
                <a:ext cx="675970" cy="0"/>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173" name="Group 172">
              <a:extLst>
                <a:ext uri="{FF2B5EF4-FFF2-40B4-BE49-F238E27FC236}">
                  <a16:creationId xmlns:a16="http://schemas.microsoft.com/office/drawing/2014/main" id="{75EB319A-E8A5-4332-8F5D-8B2B69E9E7E9}"/>
                </a:ext>
              </a:extLst>
            </p:cNvPr>
            <p:cNvGrpSpPr/>
            <p:nvPr/>
          </p:nvGrpSpPr>
          <p:grpSpPr>
            <a:xfrm>
              <a:off x="3120208" y="4798119"/>
              <a:ext cx="9484444" cy="995001"/>
              <a:chOff x="2926080" y="5287590"/>
              <a:chExt cx="9484444" cy="995001"/>
            </a:xfrm>
          </p:grpSpPr>
          <p:sp>
            <p:nvSpPr>
              <p:cNvPr id="174" name="Rectangle 173">
                <a:extLst>
                  <a:ext uri="{FF2B5EF4-FFF2-40B4-BE49-F238E27FC236}">
                    <a16:creationId xmlns:a16="http://schemas.microsoft.com/office/drawing/2014/main" id="{8FC7D071-7D18-45B9-8F00-B7D10282DEE8}"/>
                  </a:ext>
                </a:extLst>
              </p:cNvPr>
              <p:cNvSpPr/>
              <p:nvPr/>
            </p:nvSpPr>
            <p:spPr>
              <a:xfrm>
                <a:off x="2926080" y="5393429"/>
                <a:ext cx="3767236" cy="861816"/>
              </a:xfrm>
              <a:prstGeom prst="rect">
                <a:avLst/>
              </a:prstGeom>
              <a:solidFill>
                <a:srgbClr val="99FF99"/>
              </a:solidFill>
              <a:ln>
                <a:solidFill>
                  <a:schemeClr val="bg1"/>
                </a:solidFill>
              </a:ln>
            </p:spPr>
            <p:style>
              <a:lnRef idx="0">
                <a:scrgbClr r="0" g="0" b="0"/>
              </a:lnRef>
              <a:fillRef idx="0">
                <a:scrgbClr r="0" g="0" b="0"/>
              </a:fillRef>
              <a:effectRef idx="0">
                <a:scrgbClr r="0" g="0" b="0"/>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1400" b="0" i="0" u="none" strike="noStrike" kern="1200" cap="none" spc="0" normalizeH="0" baseline="0" noProof="0" dirty="0">
                    <a:ln>
                      <a:noFill/>
                    </a:ln>
                    <a:solidFill>
                      <a:prstClr val="black"/>
                    </a:solidFill>
                    <a:effectLst/>
                    <a:uLnTx/>
                    <a:uFillTx/>
                    <a:latin typeface="Calibri" panose="020F0502020204030204"/>
                    <a:ea typeface="+mn-ea"/>
                    <a:cs typeface="+mn-cs"/>
                  </a:rPr>
                  <a:t>Procedure for reshaping arch, by complex segmental osteotomies (H) (</a:t>
                </a:r>
                <a:r>
                  <a:rPr kumimoji="0" lang="en-AU" sz="1400" b="0" i="0" u="none" strike="noStrike" kern="1200" cap="none" spc="0" normalizeH="0" baseline="0" noProof="0" dirty="0" err="1">
                    <a:ln>
                      <a:noFill/>
                    </a:ln>
                    <a:solidFill>
                      <a:prstClr val="black"/>
                    </a:solidFill>
                    <a:effectLst/>
                    <a:uLnTx/>
                    <a:uFillTx/>
                    <a:latin typeface="Calibri" panose="020F0502020204030204"/>
                    <a:ea typeface="+mn-ea"/>
                    <a:cs typeface="+mn-cs"/>
                  </a:rPr>
                  <a:t>Anaes</a:t>
                </a:r>
                <a:r>
                  <a:rPr kumimoji="0" lang="en-AU" sz="1400" b="0" i="0" u="none" strike="noStrike" kern="1200" cap="none" spc="0" normalizeH="0" baseline="0" noProof="0" dirty="0">
                    <a:ln>
                      <a:noFill/>
                    </a:ln>
                    <a:solidFill>
                      <a:prstClr val="black"/>
                    </a:solidFill>
                    <a:effectLst/>
                    <a:uLnTx/>
                    <a:uFillTx/>
                    <a:latin typeface="Calibri" panose="020F0502020204030204"/>
                    <a:ea typeface="+mn-ea"/>
                    <a:cs typeface="+mn-cs"/>
                  </a:rPr>
                  <a:t>.) (Assist)</a:t>
                </a:r>
                <a:endParaRPr lang="en-AU" sz="1400" i="1" dirty="0">
                  <a:solidFill>
                    <a:schemeClr val="tx1"/>
                  </a:solidFill>
                </a:endParaRPr>
              </a:p>
            </p:txBody>
          </p:sp>
          <p:sp>
            <p:nvSpPr>
              <p:cNvPr id="175" name="Rectangle 174">
                <a:extLst>
                  <a:ext uri="{FF2B5EF4-FFF2-40B4-BE49-F238E27FC236}">
                    <a16:creationId xmlns:a16="http://schemas.microsoft.com/office/drawing/2014/main" id="{92CB2AC6-D309-4D68-BE94-A246876AF9C8}"/>
                  </a:ext>
                </a:extLst>
              </p:cNvPr>
              <p:cNvSpPr/>
              <p:nvPr/>
            </p:nvSpPr>
            <p:spPr>
              <a:xfrm>
                <a:off x="7358416" y="5300286"/>
                <a:ext cx="2402046" cy="421667"/>
              </a:xfrm>
              <a:prstGeom prst="rect">
                <a:avLst/>
              </a:prstGeom>
              <a:solidFill>
                <a:schemeClr val="bg1"/>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AU" sz="1200" dirty="0">
                    <a:solidFill>
                      <a:schemeClr val="tx1"/>
                    </a:solidFill>
                  </a:rPr>
                  <a:t>Maxilla</a:t>
                </a:r>
              </a:p>
            </p:txBody>
          </p:sp>
          <p:sp>
            <p:nvSpPr>
              <p:cNvPr id="176" name="Rectangle 175">
                <a:extLst>
                  <a:ext uri="{FF2B5EF4-FFF2-40B4-BE49-F238E27FC236}">
                    <a16:creationId xmlns:a16="http://schemas.microsoft.com/office/drawing/2014/main" id="{F7ECECE3-24DD-48F1-B816-2A2764B01947}"/>
                  </a:ext>
                </a:extLst>
              </p:cNvPr>
              <p:cNvSpPr/>
              <p:nvPr/>
            </p:nvSpPr>
            <p:spPr>
              <a:xfrm>
                <a:off x="7358416" y="5860924"/>
                <a:ext cx="2395825" cy="421667"/>
              </a:xfrm>
              <a:prstGeom prst="rect">
                <a:avLst/>
              </a:prstGeom>
              <a:solidFill>
                <a:schemeClr val="bg1">
                  <a:lumMod val="85000"/>
                </a:schemeClr>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AU" sz="1200" dirty="0">
                    <a:solidFill>
                      <a:schemeClr val="tx1"/>
                    </a:solidFill>
                  </a:rPr>
                  <a:t>Mandible (including genioplasty, if performed)  </a:t>
                </a:r>
              </a:p>
            </p:txBody>
          </p:sp>
          <p:sp>
            <p:nvSpPr>
              <p:cNvPr id="178" name="Rectangle 177">
                <a:extLst>
                  <a:ext uri="{FF2B5EF4-FFF2-40B4-BE49-F238E27FC236}">
                    <a16:creationId xmlns:a16="http://schemas.microsoft.com/office/drawing/2014/main" id="{096E6EB9-A321-448E-9A53-A80394B14BAC}"/>
                  </a:ext>
                </a:extLst>
              </p:cNvPr>
              <p:cNvSpPr/>
              <p:nvPr/>
            </p:nvSpPr>
            <p:spPr>
              <a:xfrm>
                <a:off x="10477893" y="5287590"/>
                <a:ext cx="1928708" cy="402921"/>
              </a:xfrm>
              <a:prstGeom prst="rect">
                <a:avLst/>
              </a:prstGeom>
              <a:solidFill>
                <a:schemeClr val="bg1"/>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tabLst>
                    <a:tab pos="895350" algn="dec"/>
                  </a:tabLst>
                </a:pPr>
                <a:r>
                  <a:rPr lang="en-AU" sz="1200" b="1" dirty="0">
                    <a:solidFill>
                      <a:schemeClr val="tx1"/>
                    </a:solidFill>
                  </a:rPr>
                  <a:t>46154</a:t>
                </a:r>
                <a:endParaRPr lang="en-AU" sz="1000" dirty="0">
                  <a:solidFill>
                    <a:schemeClr val="tx1"/>
                  </a:solidFill>
                </a:endParaRPr>
              </a:p>
            </p:txBody>
          </p:sp>
          <p:sp>
            <p:nvSpPr>
              <p:cNvPr id="179" name="Rectangle 178">
                <a:extLst>
                  <a:ext uri="{FF2B5EF4-FFF2-40B4-BE49-F238E27FC236}">
                    <a16:creationId xmlns:a16="http://schemas.microsoft.com/office/drawing/2014/main" id="{0BAC3C2D-7CD1-4A01-9514-0E10E27DBB5E}"/>
                  </a:ext>
                </a:extLst>
              </p:cNvPr>
              <p:cNvSpPr/>
              <p:nvPr/>
            </p:nvSpPr>
            <p:spPr>
              <a:xfrm>
                <a:off x="10477893" y="5883011"/>
                <a:ext cx="1932631" cy="346078"/>
              </a:xfrm>
              <a:prstGeom prst="rect">
                <a:avLst/>
              </a:prstGeom>
              <a:solidFill>
                <a:schemeClr val="bg1">
                  <a:lumMod val="85000"/>
                </a:schemeClr>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tabLst>
                    <a:tab pos="895350" algn="dec"/>
                  </a:tabLst>
                </a:pPr>
                <a:r>
                  <a:rPr lang="en-AU" sz="1200" b="1" dirty="0">
                    <a:solidFill>
                      <a:schemeClr val="tx1"/>
                    </a:solidFill>
                  </a:rPr>
                  <a:t>46155</a:t>
                </a:r>
                <a:endParaRPr lang="en-AU" sz="1000" dirty="0">
                  <a:solidFill>
                    <a:schemeClr val="tx1"/>
                  </a:solidFill>
                </a:endParaRPr>
              </a:p>
            </p:txBody>
          </p:sp>
          <p:cxnSp>
            <p:nvCxnSpPr>
              <p:cNvPr id="181" name="Straight Connector 180">
                <a:extLst>
                  <a:ext uri="{FF2B5EF4-FFF2-40B4-BE49-F238E27FC236}">
                    <a16:creationId xmlns:a16="http://schemas.microsoft.com/office/drawing/2014/main" id="{96F62A4B-9F03-4682-A638-AB6ED329C21A}"/>
                  </a:ext>
                </a:extLst>
              </p:cNvPr>
              <p:cNvCxnSpPr>
                <a:cxnSpLocks/>
                <a:stCxn id="174" idx="3"/>
                <a:endCxn id="175" idx="1"/>
              </p:cNvCxnSpPr>
              <p:nvPr/>
            </p:nvCxnSpPr>
            <p:spPr>
              <a:xfrm flipV="1">
                <a:off x="6693316" y="5511120"/>
                <a:ext cx="665100" cy="313217"/>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6E6375EA-C83A-4F69-BABB-74E3CFC47750}"/>
                  </a:ext>
                </a:extLst>
              </p:cNvPr>
              <p:cNvCxnSpPr>
                <a:cxnSpLocks/>
                <a:stCxn id="174" idx="3"/>
                <a:endCxn id="176" idx="1"/>
              </p:cNvCxnSpPr>
              <p:nvPr/>
            </p:nvCxnSpPr>
            <p:spPr>
              <a:xfrm>
                <a:off x="6693316" y="5824337"/>
                <a:ext cx="665100" cy="247421"/>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4" name="Straight Connector 183">
                <a:extLst>
                  <a:ext uri="{FF2B5EF4-FFF2-40B4-BE49-F238E27FC236}">
                    <a16:creationId xmlns:a16="http://schemas.microsoft.com/office/drawing/2014/main" id="{41EB4388-D857-4271-89C3-475744C38B42}"/>
                  </a:ext>
                </a:extLst>
              </p:cNvPr>
              <p:cNvCxnSpPr>
                <a:cxnSpLocks/>
              </p:cNvCxnSpPr>
              <p:nvPr/>
            </p:nvCxnSpPr>
            <p:spPr>
              <a:xfrm>
                <a:off x="9766683" y="5511119"/>
                <a:ext cx="669327" cy="296"/>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5" name="Straight Connector 184">
                <a:extLst>
                  <a:ext uri="{FF2B5EF4-FFF2-40B4-BE49-F238E27FC236}">
                    <a16:creationId xmlns:a16="http://schemas.microsoft.com/office/drawing/2014/main" id="{569D5C93-77B9-45F2-B8B0-8712FB15BC91}"/>
                  </a:ext>
                </a:extLst>
              </p:cNvPr>
              <p:cNvCxnSpPr>
                <a:cxnSpLocks/>
              </p:cNvCxnSpPr>
              <p:nvPr/>
            </p:nvCxnSpPr>
            <p:spPr>
              <a:xfrm>
                <a:off x="9792914" y="6069128"/>
                <a:ext cx="675970" cy="0"/>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grpSp>
      </p:grpSp>
      <p:sp>
        <p:nvSpPr>
          <p:cNvPr id="213" name="Rectangle 212">
            <a:extLst>
              <a:ext uri="{FF2B5EF4-FFF2-40B4-BE49-F238E27FC236}">
                <a16:creationId xmlns:a16="http://schemas.microsoft.com/office/drawing/2014/main" id="{754E2091-B66C-4F1F-9A87-75BF530FA8C7}"/>
              </a:ext>
              <a:ext uri="{C183D7F6-B498-43B3-948B-1728B52AA6E4}">
                <adec:decorative xmlns:adec="http://schemas.microsoft.com/office/drawing/2017/decorative" val="1"/>
              </a:ext>
            </a:extLst>
          </p:cNvPr>
          <p:cNvSpPr/>
          <p:nvPr/>
        </p:nvSpPr>
        <p:spPr>
          <a:xfrm>
            <a:off x="7552544" y="1414908"/>
            <a:ext cx="2434498" cy="567024"/>
          </a:xfrm>
          <a:prstGeom prst="rect">
            <a:avLst/>
          </a:prstGeom>
          <a:solidFill>
            <a:schemeClr val="bg1"/>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AU" sz="1200" dirty="0">
                <a:solidFill>
                  <a:schemeClr val="tx1"/>
                </a:solidFill>
              </a:rPr>
              <a:t>Mandible or maxilla</a:t>
            </a:r>
          </a:p>
        </p:txBody>
      </p:sp>
      <p:cxnSp>
        <p:nvCxnSpPr>
          <p:cNvPr id="214" name="Straight Connector 213">
            <a:extLst>
              <a:ext uri="{FF2B5EF4-FFF2-40B4-BE49-F238E27FC236}">
                <a16:creationId xmlns:a16="http://schemas.microsoft.com/office/drawing/2014/main" id="{7A263FFF-B9FF-4D9A-B793-B41E33F3D161}"/>
              </a:ext>
              <a:ext uri="{C183D7F6-B498-43B3-948B-1728B52AA6E4}">
                <adec:decorative xmlns:adec="http://schemas.microsoft.com/office/drawing/2017/decorative" val="1"/>
              </a:ext>
            </a:extLst>
          </p:cNvPr>
          <p:cNvCxnSpPr>
            <a:cxnSpLocks/>
          </p:cNvCxnSpPr>
          <p:nvPr/>
        </p:nvCxnSpPr>
        <p:spPr>
          <a:xfrm>
            <a:off x="9987042" y="1720613"/>
            <a:ext cx="616067" cy="0"/>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sp>
        <p:nvSpPr>
          <p:cNvPr id="216" name="Rectangle 215">
            <a:extLst>
              <a:ext uri="{FF2B5EF4-FFF2-40B4-BE49-F238E27FC236}">
                <a16:creationId xmlns:a16="http://schemas.microsoft.com/office/drawing/2014/main" id="{C529729E-3A88-40CF-9D88-0B25BF2DBA14}"/>
              </a:ext>
            </a:extLst>
          </p:cNvPr>
          <p:cNvSpPr/>
          <p:nvPr/>
        </p:nvSpPr>
        <p:spPr>
          <a:xfrm>
            <a:off x="3085645" y="8470016"/>
            <a:ext cx="9505062" cy="723348"/>
          </a:xfrm>
          <a:prstGeom prst="rect">
            <a:avLst/>
          </a:prstGeom>
          <a:solidFill>
            <a:srgbClr val="D9F5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400" dirty="0">
                <a:solidFill>
                  <a:schemeClr val="tx1"/>
                </a:solidFill>
              </a:rPr>
              <a:t>Note: All new mandible/maxilla osteotomy items state 'including fixation by any means' in the item descriptors to clarify inclusion of fixation, as fixation should always be used in current clinical practice osteotomies. </a:t>
            </a:r>
          </a:p>
        </p:txBody>
      </p:sp>
    </p:spTree>
    <p:extLst>
      <p:ext uri="{BB962C8B-B14F-4D97-AF65-F5344CB8AC3E}">
        <p14:creationId xmlns:p14="http://schemas.microsoft.com/office/powerpoint/2010/main" val="1612876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5" name="Picture 394">
            <a:extLst>
              <a:ext uri="{FF2B5EF4-FFF2-40B4-BE49-F238E27FC236}">
                <a16:creationId xmlns:a16="http://schemas.microsoft.com/office/drawing/2014/main" id="{C4AACCB6-8B97-4EB2-AFDC-FCF7C72593C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6676" y="213889"/>
            <a:ext cx="2462775" cy="597036"/>
          </a:xfrm>
          <a:prstGeom prst="rect">
            <a:avLst/>
          </a:prstGeom>
        </p:spPr>
      </p:pic>
      <p:sp>
        <p:nvSpPr>
          <p:cNvPr id="23" name="Title 22">
            <a:extLst>
              <a:ext uri="{FF2B5EF4-FFF2-40B4-BE49-F238E27FC236}">
                <a16:creationId xmlns:a16="http://schemas.microsoft.com/office/drawing/2014/main" id="{22089905-213A-4501-A672-DCDEFB819FC6}"/>
              </a:ext>
            </a:extLst>
          </p:cNvPr>
          <p:cNvSpPr txBox="1">
            <a:spLocks noGrp="1"/>
          </p:cNvSpPr>
          <p:nvPr>
            <p:ph type="title" idx="4294967295"/>
          </p:nvPr>
        </p:nvSpPr>
        <p:spPr>
          <a:xfrm>
            <a:off x="2926080" y="109924"/>
            <a:ext cx="9727689" cy="384721"/>
          </a:xfrm>
          <a:prstGeom prst="rect">
            <a:avLst/>
          </a:prstGeom>
          <a:solidFill>
            <a:srgbClr val="002060"/>
          </a:solid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900" b="0" i="0" u="none" strike="noStrike" kern="1200" cap="none" spc="0" normalizeH="0" baseline="0" noProof="0" dirty="0">
                <a:ln>
                  <a:noFill/>
                </a:ln>
                <a:solidFill>
                  <a:schemeClr val="bg1"/>
                </a:solidFill>
                <a:effectLst/>
                <a:uLnTx/>
                <a:uFillTx/>
                <a:latin typeface="+mn-lt"/>
                <a:ea typeface="+mn-ea"/>
                <a:cs typeface="+mn-cs"/>
              </a:rPr>
              <a:t>Restructure of Mandible and Maxilla Osteotomy Items from 1 July 2023</a:t>
            </a:r>
          </a:p>
        </p:txBody>
      </p:sp>
      <p:sp>
        <p:nvSpPr>
          <p:cNvPr id="2" name="Rectangle 1">
            <a:extLst>
              <a:ext uri="{FF2B5EF4-FFF2-40B4-BE49-F238E27FC236}">
                <a16:creationId xmlns:a16="http://schemas.microsoft.com/office/drawing/2014/main" id="{3B370DE0-BA2F-471D-88F2-E49FD43B622A}"/>
              </a:ext>
            </a:extLst>
          </p:cNvPr>
          <p:cNvSpPr/>
          <p:nvPr/>
        </p:nvSpPr>
        <p:spPr>
          <a:xfrm>
            <a:off x="137209" y="810924"/>
            <a:ext cx="4245605" cy="585788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AU" sz="2000" b="1" dirty="0">
                <a:solidFill>
                  <a:schemeClr val="tx1"/>
                </a:solidFill>
              </a:rPr>
              <a:t>Deleted midfacial osteotomies items</a:t>
            </a:r>
            <a:endParaRPr lang="en-AU" sz="2000" dirty="0">
              <a:solidFill>
                <a:schemeClr val="tx1"/>
              </a:solidFill>
            </a:endParaRPr>
          </a:p>
        </p:txBody>
      </p:sp>
      <p:grpSp>
        <p:nvGrpSpPr>
          <p:cNvPr id="16" name="Group 15" descr="Outlines the two midfacial osteotomies items  that will be deleted.&#10;">
            <a:extLst>
              <a:ext uri="{FF2B5EF4-FFF2-40B4-BE49-F238E27FC236}">
                <a16:creationId xmlns:a16="http://schemas.microsoft.com/office/drawing/2014/main" id="{AEF92D87-4CF5-4476-AC6C-AA3BC285F9BB}"/>
              </a:ext>
            </a:extLst>
          </p:cNvPr>
          <p:cNvGrpSpPr/>
          <p:nvPr/>
        </p:nvGrpSpPr>
        <p:grpSpPr>
          <a:xfrm>
            <a:off x="239747" y="1407961"/>
            <a:ext cx="3922350" cy="4740591"/>
            <a:chOff x="306553" y="2298914"/>
            <a:chExt cx="4275114" cy="1062042"/>
          </a:xfrm>
          <a:solidFill>
            <a:schemeClr val="bg1">
              <a:lumMod val="65000"/>
            </a:schemeClr>
          </a:solidFill>
        </p:grpSpPr>
        <p:sp>
          <p:nvSpPr>
            <p:cNvPr id="106" name="Rectangle 105">
              <a:extLst>
                <a:ext uri="{FF2B5EF4-FFF2-40B4-BE49-F238E27FC236}">
                  <a16:creationId xmlns:a16="http://schemas.microsoft.com/office/drawing/2014/main" id="{1C9765DB-79DB-4181-8070-CDB9A1FDF671}"/>
                </a:ext>
              </a:extLst>
            </p:cNvPr>
            <p:cNvSpPr/>
            <p:nvPr/>
          </p:nvSpPr>
          <p:spPr>
            <a:xfrm>
              <a:off x="316143" y="2846156"/>
              <a:ext cx="762161" cy="514800"/>
            </a:xfrm>
            <a:prstGeom prst="rect">
              <a:avLst/>
            </a:prstGeom>
            <a:grpFill/>
            <a:ln w="12700">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AU" sz="1400" b="1" dirty="0">
                  <a:solidFill>
                    <a:schemeClr val="tx1"/>
                  </a:solidFill>
                </a:rPr>
                <a:t>45754</a:t>
              </a:r>
            </a:p>
          </p:txBody>
        </p:sp>
        <p:sp>
          <p:nvSpPr>
            <p:cNvPr id="107" name="Rectangle 106">
              <a:extLst>
                <a:ext uri="{FF2B5EF4-FFF2-40B4-BE49-F238E27FC236}">
                  <a16:creationId xmlns:a16="http://schemas.microsoft.com/office/drawing/2014/main" id="{E6A342E4-AC14-4B31-BDD7-90F0A2A846D8}"/>
                </a:ext>
              </a:extLst>
            </p:cNvPr>
            <p:cNvSpPr/>
            <p:nvPr/>
          </p:nvSpPr>
          <p:spPr>
            <a:xfrm>
              <a:off x="1140822" y="2298914"/>
              <a:ext cx="3440845" cy="509627"/>
            </a:xfrm>
            <a:prstGeom prst="rect">
              <a:avLst/>
            </a:prstGeom>
            <a:grpFill/>
            <a:ln w="12700">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lvl="0">
                <a:defRPr/>
              </a:pPr>
              <a:r>
                <a:rPr lang="en-AU"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Midfacial osteotomies—Le Fort II, Modified Le Fort III (</a:t>
              </a:r>
              <a:r>
                <a:rPr lang="en-AU" sz="14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Nasomalar</a:t>
              </a:r>
              <a:r>
                <a:rPr lang="en-AU"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Modified Le Fort III (Malar Maxillary), Le Fort III involving 3 or more osteotomies of the midface including transposition of nerves and vessels and bone grafts taken from the same site (</a:t>
              </a:r>
              <a:r>
                <a:rPr lang="en-AU" sz="14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Anaes</a:t>
              </a:r>
              <a:r>
                <a:rPr lang="en-AU"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(Assist.)</a:t>
              </a:r>
              <a:endParaRPr lang="en-AU" sz="1400" dirty="0">
                <a:solidFill>
                  <a:schemeClr val="tx1"/>
                </a:solidFill>
                <a:latin typeface="Calibri" panose="020F0502020204030204" pitchFamily="34" charset="0"/>
                <a:cs typeface="Calibri" panose="020F0502020204030204" pitchFamily="34" charset="0"/>
              </a:endParaRPr>
            </a:p>
          </p:txBody>
        </p:sp>
        <p:sp>
          <p:nvSpPr>
            <p:cNvPr id="109" name="Rectangle 108">
              <a:extLst>
                <a:ext uri="{FF2B5EF4-FFF2-40B4-BE49-F238E27FC236}">
                  <a16:creationId xmlns:a16="http://schemas.microsoft.com/office/drawing/2014/main" id="{58DCF002-AC3C-4808-9213-D5D342BC83DC}"/>
                </a:ext>
              </a:extLst>
            </p:cNvPr>
            <p:cNvSpPr/>
            <p:nvPr/>
          </p:nvSpPr>
          <p:spPr>
            <a:xfrm>
              <a:off x="306553" y="2298915"/>
              <a:ext cx="771753" cy="514800"/>
            </a:xfrm>
            <a:prstGeom prst="rect">
              <a:avLst/>
            </a:prstGeom>
            <a:grpFill/>
            <a:ln w="12700">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AU" sz="1400" b="1" dirty="0">
                  <a:solidFill>
                    <a:schemeClr val="tx1"/>
                  </a:solidFill>
                </a:rPr>
                <a:t>45753</a:t>
              </a:r>
            </a:p>
          </p:txBody>
        </p:sp>
        <p:sp>
          <p:nvSpPr>
            <p:cNvPr id="111" name="Rectangle 110">
              <a:extLst>
                <a:ext uri="{FF2B5EF4-FFF2-40B4-BE49-F238E27FC236}">
                  <a16:creationId xmlns:a16="http://schemas.microsoft.com/office/drawing/2014/main" id="{C8095E07-0B05-457D-BF6F-5D103B9CE01B}"/>
                </a:ext>
              </a:extLst>
            </p:cNvPr>
            <p:cNvSpPr/>
            <p:nvPr/>
          </p:nvSpPr>
          <p:spPr>
            <a:xfrm>
              <a:off x="1140822" y="2842826"/>
              <a:ext cx="3440845" cy="514800"/>
            </a:xfrm>
            <a:prstGeom prst="rect">
              <a:avLst/>
            </a:prstGeom>
            <a:grpFill/>
            <a:ln w="12700">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defRPr/>
              </a:pPr>
              <a:endParaRPr lang="en-AU" sz="900" dirty="0">
                <a:solidFill>
                  <a:schemeClr val="tx1"/>
                </a:solidFill>
              </a:endParaRPr>
            </a:p>
            <a:p>
              <a:pPr lvl="0">
                <a:defRPr/>
              </a:pPr>
              <a:r>
                <a:rPr lang="en-AU"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Midfacial osteotomies—Le Fort II, Modified Le Fort III (</a:t>
              </a:r>
              <a:r>
                <a:rPr lang="en-AU" sz="14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Nasomalar</a:t>
              </a:r>
              <a:r>
                <a:rPr lang="en-AU"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Modified Le Fort III (Malar Maxillary), Le Fort III involving 3 or more osteotomies of the midface including transposition of nerves and vessels and bone grafts taken from the same site and stabilisation with fixation by wires, screws, plates or pins, or any combination (H) (</a:t>
              </a:r>
              <a:r>
                <a:rPr lang="en-AU" sz="14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Anaes</a:t>
              </a:r>
              <a:r>
                <a:rPr lang="en-AU"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(Assist.)</a:t>
              </a:r>
              <a:endParaRPr lang="en-AU" sz="1400" dirty="0">
                <a:solidFill>
                  <a:schemeClr val="tx1"/>
                </a:solidFill>
                <a:latin typeface="Calibri" panose="020F0502020204030204" pitchFamily="34" charset="0"/>
                <a:cs typeface="Calibri" panose="020F0502020204030204" pitchFamily="34" charset="0"/>
              </a:endParaRPr>
            </a:p>
          </p:txBody>
        </p:sp>
      </p:grpSp>
      <p:sp>
        <p:nvSpPr>
          <p:cNvPr id="175" name="Pentagon 174"/>
          <p:cNvSpPr/>
          <p:nvPr/>
        </p:nvSpPr>
        <p:spPr>
          <a:xfrm>
            <a:off x="4392544" y="810924"/>
            <a:ext cx="581116" cy="5857889"/>
          </a:xfrm>
          <a:prstGeom prst="homePlate">
            <a:avLst>
              <a:gd name="adj" fmla="val 88291"/>
            </a:avLst>
          </a:prstGeom>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algn="ctr"/>
            <a:r>
              <a:rPr lang="en-AU" sz="1400" dirty="0">
                <a:solidFill>
                  <a:schemeClr val="bg1"/>
                </a:solidFill>
              </a:rPr>
              <a:t>1 July 2023</a:t>
            </a:r>
            <a:endParaRPr lang="en-AU" sz="1400" dirty="0"/>
          </a:p>
        </p:txBody>
      </p:sp>
      <p:sp>
        <p:nvSpPr>
          <p:cNvPr id="121" name="Rectangle 120">
            <a:extLst>
              <a:ext uri="{FF2B5EF4-FFF2-40B4-BE49-F238E27FC236}">
                <a16:creationId xmlns:a16="http://schemas.microsoft.com/office/drawing/2014/main" id="{9C9F1A0C-10BA-4ED8-986D-B0D1BA7EA2F3}"/>
              </a:ext>
            </a:extLst>
          </p:cNvPr>
          <p:cNvSpPr/>
          <p:nvPr/>
        </p:nvSpPr>
        <p:spPr>
          <a:xfrm>
            <a:off x="4983390" y="810925"/>
            <a:ext cx="7670379" cy="5857888"/>
          </a:xfrm>
          <a:prstGeom prst="rect">
            <a:avLst/>
          </a:prstGeom>
          <a:solidFill>
            <a:srgbClr val="B381D9">
              <a:alpha val="50000"/>
            </a:srgbClr>
          </a:solidFill>
          <a:ln>
            <a:solidFill>
              <a:schemeClr val="tx1"/>
            </a:solidFill>
          </a:ln>
        </p:spPr>
        <p:style>
          <a:lnRef idx="0">
            <a:scrgbClr r="0" g="0" b="0"/>
          </a:lnRef>
          <a:fillRef idx="0">
            <a:scrgbClr r="0" g="0" b="0"/>
          </a:fillRef>
          <a:effectRef idx="0">
            <a:scrgbClr r="0" g="0" b="0"/>
          </a:effectRef>
          <a:fontRef idx="minor">
            <a:schemeClr val="lt1"/>
          </a:fontRef>
        </p:style>
        <p:txBody>
          <a:bodyPr rtlCol="0" anchor="t"/>
          <a:lstStyle/>
          <a:p>
            <a:pPr algn="ctr"/>
            <a:r>
              <a:rPr lang="en-AU" sz="2000" b="1" dirty="0">
                <a:solidFill>
                  <a:schemeClr val="tx1"/>
                </a:solidFill>
              </a:rPr>
              <a:t>New midfacial osteotomies items</a:t>
            </a:r>
            <a:endParaRPr lang="en-AU" sz="2000" dirty="0">
              <a:solidFill>
                <a:schemeClr val="tx1"/>
              </a:solidFill>
            </a:endParaRPr>
          </a:p>
          <a:p>
            <a:r>
              <a:rPr lang="en-AU" sz="2000" dirty="0">
                <a:solidFill>
                  <a:schemeClr val="tx1"/>
                </a:solidFill>
              </a:rPr>
              <a:t> </a:t>
            </a:r>
          </a:p>
          <a:p>
            <a:endParaRPr lang="en-AU" sz="2000" dirty="0">
              <a:solidFill>
                <a:schemeClr val="tx1"/>
              </a:solidFill>
            </a:endParaRPr>
          </a:p>
          <a:p>
            <a:endParaRPr lang="en-AU" sz="2000" dirty="0">
              <a:solidFill>
                <a:schemeClr val="tx1"/>
              </a:solidFill>
            </a:endParaRPr>
          </a:p>
          <a:p>
            <a:endParaRPr lang="en-AU" sz="2000" dirty="0">
              <a:solidFill>
                <a:schemeClr val="tx1"/>
              </a:solidFill>
            </a:endParaRPr>
          </a:p>
          <a:p>
            <a:r>
              <a:rPr lang="en-AU" sz="1200" i="1" dirty="0">
                <a:solidFill>
                  <a:schemeClr val="tx1"/>
                </a:solidFill>
              </a:rPr>
              <a:t>.</a:t>
            </a:r>
          </a:p>
          <a:p>
            <a:r>
              <a:rPr lang="en-AU" sz="1200" dirty="0">
                <a:solidFill>
                  <a:schemeClr val="tx1"/>
                </a:solidFill>
              </a:rPr>
              <a:t> </a:t>
            </a:r>
          </a:p>
        </p:txBody>
      </p:sp>
      <p:grpSp>
        <p:nvGrpSpPr>
          <p:cNvPr id="37" name="Group 36" descr="Outlines the three new midfacial osteotomies items.&#10;">
            <a:extLst>
              <a:ext uri="{FF2B5EF4-FFF2-40B4-BE49-F238E27FC236}">
                <a16:creationId xmlns:a16="http://schemas.microsoft.com/office/drawing/2014/main" id="{11075302-E8E6-4D51-A10F-604C14B03EA3}"/>
              </a:ext>
            </a:extLst>
          </p:cNvPr>
          <p:cNvGrpSpPr/>
          <p:nvPr/>
        </p:nvGrpSpPr>
        <p:grpSpPr>
          <a:xfrm>
            <a:off x="5155375" y="2015571"/>
            <a:ext cx="7430108" cy="2587960"/>
            <a:chOff x="2926080" y="5186083"/>
            <a:chExt cx="9515083" cy="1730251"/>
          </a:xfrm>
        </p:grpSpPr>
        <p:sp>
          <p:nvSpPr>
            <p:cNvPr id="38" name="Rectangle 37">
              <a:extLst>
                <a:ext uri="{FF2B5EF4-FFF2-40B4-BE49-F238E27FC236}">
                  <a16:creationId xmlns:a16="http://schemas.microsoft.com/office/drawing/2014/main" id="{9DCEE53B-48E5-4B18-9BA4-1B60020DF2FB}"/>
                </a:ext>
              </a:extLst>
            </p:cNvPr>
            <p:cNvSpPr/>
            <p:nvPr/>
          </p:nvSpPr>
          <p:spPr>
            <a:xfrm>
              <a:off x="2926080" y="5393428"/>
              <a:ext cx="3767236" cy="1446697"/>
            </a:xfrm>
            <a:prstGeom prst="rect">
              <a:avLst/>
            </a:prstGeom>
            <a:solidFill>
              <a:srgbClr val="99FF99"/>
            </a:solidFill>
            <a:ln>
              <a:solidFill>
                <a:schemeClr val="bg1"/>
              </a:solidFill>
            </a:ln>
          </p:spPr>
          <p:style>
            <a:lnRef idx="0">
              <a:scrgbClr r="0" g="0" b="0"/>
            </a:lnRef>
            <a:fillRef idx="0">
              <a:scrgbClr r="0" g="0" b="0"/>
            </a:fillRef>
            <a:effectRef idx="0">
              <a:scrgbClr r="0" g="0" b="0"/>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err="1">
                  <a:ln>
                    <a:noFill/>
                  </a:ln>
                  <a:solidFill>
                    <a:prstClr val="black"/>
                  </a:solidFill>
                  <a:effectLst/>
                  <a:uLnTx/>
                  <a:uFillTx/>
                  <a:latin typeface="Calibri" panose="020F0502020204030204"/>
                  <a:ea typeface="+mn-ea"/>
                  <a:cs typeface="+mn-cs"/>
                </a:rPr>
                <a:t>Midfacial</a:t>
              </a:r>
              <a:r>
                <a:rPr kumimoji="0" lang="fr-FR" sz="16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fr-FR" sz="1600" b="0" i="0" u="none" strike="noStrike" kern="1200" cap="none" spc="0" normalizeH="0" baseline="0" noProof="0" dirty="0" err="1">
                  <a:ln>
                    <a:noFill/>
                  </a:ln>
                  <a:solidFill>
                    <a:prstClr val="black"/>
                  </a:solidFill>
                  <a:effectLst/>
                  <a:uLnTx/>
                  <a:uFillTx/>
                  <a:latin typeface="Calibri" panose="020F0502020204030204"/>
                  <a:ea typeface="+mn-ea"/>
                  <a:cs typeface="+mn-cs"/>
                </a:rPr>
                <a:t>osteotomies</a:t>
              </a:r>
              <a:r>
                <a:rPr kumimoji="0" lang="fr-FR" sz="1600" b="0" i="0" u="none" strike="noStrike" kern="1200" cap="none" spc="0" normalizeH="0" baseline="0" noProof="0" dirty="0">
                  <a:ln>
                    <a:noFill/>
                  </a:ln>
                  <a:solidFill>
                    <a:prstClr val="black"/>
                  </a:solidFill>
                  <a:effectLst/>
                  <a:uLnTx/>
                  <a:uFillTx/>
                  <a:latin typeface="Calibri" panose="020F0502020204030204"/>
                  <a:ea typeface="+mn-ea"/>
                  <a:cs typeface="+mn-cs"/>
                </a:rPr>
                <a:t>, Le Fort II or Le Fort III (H) (</a:t>
              </a:r>
              <a:r>
                <a:rPr kumimoji="0" lang="fr-FR" sz="1600" b="0" i="0" u="none" strike="noStrike" kern="1200" cap="none" spc="0" normalizeH="0" baseline="0" noProof="0" dirty="0" err="1">
                  <a:ln>
                    <a:noFill/>
                  </a:ln>
                  <a:solidFill>
                    <a:prstClr val="black"/>
                  </a:solidFill>
                  <a:effectLst/>
                  <a:uLnTx/>
                  <a:uFillTx/>
                  <a:latin typeface="Calibri" panose="020F0502020204030204"/>
                  <a:ea typeface="+mn-ea"/>
                  <a:cs typeface="+mn-cs"/>
                </a:rPr>
                <a:t>Anaes</a:t>
              </a:r>
              <a:r>
                <a:rPr kumimoji="0" lang="fr-FR" sz="1600" b="0" i="0" u="none" strike="noStrike" kern="1200" cap="none" spc="0" normalizeH="0" baseline="0" noProof="0" dirty="0">
                  <a:ln>
                    <a:noFill/>
                  </a:ln>
                  <a:solidFill>
                    <a:prstClr val="black"/>
                  </a:solidFill>
                  <a:effectLst/>
                  <a:uLnTx/>
                  <a:uFillTx/>
                  <a:latin typeface="Calibri" panose="020F0502020204030204"/>
                  <a:ea typeface="+mn-ea"/>
                  <a:cs typeface="+mn-cs"/>
                </a:rPr>
                <a:t>.) (Assist.)</a:t>
              </a:r>
              <a:endParaRPr lang="en-AU" sz="1600" i="1" dirty="0">
                <a:solidFill>
                  <a:schemeClr val="tx1"/>
                </a:solidFill>
              </a:endParaRPr>
            </a:p>
          </p:txBody>
        </p:sp>
        <p:sp>
          <p:nvSpPr>
            <p:cNvPr id="39" name="Rectangle 38">
              <a:extLst>
                <a:ext uri="{FF2B5EF4-FFF2-40B4-BE49-F238E27FC236}">
                  <a16:creationId xmlns:a16="http://schemas.microsoft.com/office/drawing/2014/main" id="{AC97B927-AE12-4E21-BC1D-8AE8BDC64D76}"/>
                </a:ext>
              </a:extLst>
            </p:cNvPr>
            <p:cNvSpPr/>
            <p:nvPr/>
          </p:nvSpPr>
          <p:spPr>
            <a:xfrm>
              <a:off x="7360611" y="5186083"/>
              <a:ext cx="2441869" cy="421667"/>
            </a:xfrm>
            <a:prstGeom prst="rect">
              <a:avLst/>
            </a:prstGeom>
            <a:solidFill>
              <a:schemeClr val="bg1"/>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AU" sz="1200" dirty="0">
                  <a:solidFill>
                    <a:schemeClr val="tx1"/>
                  </a:solidFill>
                </a:rPr>
                <a:t>conjoint surgery, principal specialist surgeon</a:t>
              </a:r>
            </a:p>
          </p:txBody>
        </p:sp>
        <p:sp>
          <p:nvSpPr>
            <p:cNvPr id="40" name="Rectangle 39">
              <a:extLst>
                <a:ext uri="{FF2B5EF4-FFF2-40B4-BE49-F238E27FC236}">
                  <a16:creationId xmlns:a16="http://schemas.microsoft.com/office/drawing/2014/main" id="{64BF86FE-6595-4F92-8EAD-3CD668C94F38}"/>
                </a:ext>
              </a:extLst>
            </p:cNvPr>
            <p:cNvSpPr/>
            <p:nvPr/>
          </p:nvSpPr>
          <p:spPr>
            <a:xfrm>
              <a:off x="7371433" y="5866127"/>
              <a:ext cx="2416257" cy="421667"/>
            </a:xfrm>
            <a:prstGeom prst="rect">
              <a:avLst/>
            </a:prstGeom>
            <a:solidFill>
              <a:schemeClr val="bg1">
                <a:lumMod val="85000"/>
              </a:schemeClr>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AU" sz="1200" dirty="0">
                  <a:solidFill>
                    <a:schemeClr val="tx1"/>
                  </a:solidFill>
                </a:rPr>
                <a:t>conjoint surgery, conjoint specialist surgeon</a:t>
              </a:r>
            </a:p>
          </p:txBody>
        </p:sp>
        <p:sp>
          <p:nvSpPr>
            <p:cNvPr id="44" name="Rectangle 43">
              <a:extLst>
                <a:ext uri="{FF2B5EF4-FFF2-40B4-BE49-F238E27FC236}">
                  <a16:creationId xmlns:a16="http://schemas.microsoft.com/office/drawing/2014/main" id="{39633555-42AE-410E-9243-41BA6C7BB0F8}"/>
                </a:ext>
              </a:extLst>
            </p:cNvPr>
            <p:cNvSpPr/>
            <p:nvPr/>
          </p:nvSpPr>
          <p:spPr>
            <a:xfrm>
              <a:off x="7391866" y="6460205"/>
              <a:ext cx="2395825" cy="456129"/>
            </a:xfrm>
            <a:prstGeom prst="rect">
              <a:avLst/>
            </a:prstGeom>
            <a:solidFill>
              <a:schemeClr val="bg1">
                <a:lumMod val="65000"/>
              </a:schemeClr>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AU" sz="1200" dirty="0">
                  <a:solidFill>
                    <a:schemeClr val="tx1"/>
                  </a:solidFill>
                </a:rPr>
                <a:t>single surgeon</a:t>
              </a:r>
            </a:p>
          </p:txBody>
        </p:sp>
        <p:sp>
          <p:nvSpPr>
            <p:cNvPr id="45" name="Rectangle 44">
              <a:extLst>
                <a:ext uri="{FF2B5EF4-FFF2-40B4-BE49-F238E27FC236}">
                  <a16:creationId xmlns:a16="http://schemas.microsoft.com/office/drawing/2014/main" id="{0C379E8A-84F3-4E67-9A52-E7F3E7F32909}"/>
                </a:ext>
              </a:extLst>
            </p:cNvPr>
            <p:cNvSpPr/>
            <p:nvPr/>
          </p:nvSpPr>
          <p:spPr>
            <a:xfrm>
              <a:off x="10436971" y="5207992"/>
              <a:ext cx="1994171" cy="402921"/>
            </a:xfrm>
            <a:prstGeom prst="rect">
              <a:avLst/>
            </a:prstGeom>
            <a:solidFill>
              <a:schemeClr val="bg1"/>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tabLst>
                  <a:tab pos="895350" algn="dec"/>
                </a:tabLst>
              </a:pPr>
              <a:r>
                <a:rPr lang="en-AU" sz="1200" b="1" dirty="0">
                  <a:solidFill>
                    <a:schemeClr val="tx1"/>
                  </a:solidFill>
                </a:rPr>
                <a:t>46159</a:t>
              </a:r>
              <a:endParaRPr lang="en-AU" sz="1000" dirty="0">
                <a:solidFill>
                  <a:schemeClr val="tx1"/>
                </a:solidFill>
              </a:endParaRPr>
            </a:p>
          </p:txBody>
        </p:sp>
        <p:sp>
          <p:nvSpPr>
            <p:cNvPr id="63" name="Rectangle 62">
              <a:extLst>
                <a:ext uri="{FF2B5EF4-FFF2-40B4-BE49-F238E27FC236}">
                  <a16:creationId xmlns:a16="http://schemas.microsoft.com/office/drawing/2014/main" id="{A2EB75A2-6172-4759-B306-509446010711}"/>
                </a:ext>
              </a:extLst>
            </p:cNvPr>
            <p:cNvSpPr/>
            <p:nvPr/>
          </p:nvSpPr>
          <p:spPr>
            <a:xfrm>
              <a:off x="10460552" y="5824257"/>
              <a:ext cx="1970590" cy="458729"/>
            </a:xfrm>
            <a:prstGeom prst="rect">
              <a:avLst/>
            </a:prstGeom>
            <a:solidFill>
              <a:schemeClr val="bg1">
                <a:lumMod val="85000"/>
              </a:schemeClr>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tabLst>
                  <a:tab pos="895350" algn="dec"/>
                </a:tabLst>
              </a:pPr>
              <a:r>
                <a:rPr lang="en-AU" sz="1200" b="1" dirty="0">
                  <a:solidFill>
                    <a:schemeClr val="tx1"/>
                  </a:solidFill>
                </a:rPr>
                <a:t>46160</a:t>
              </a:r>
              <a:endParaRPr lang="en-AU" sz="1000" dirty="0">
                <a:solidFill>
                  <a:schemeClr val="tx1"/>
                </a:solidFill>
              </a:endParaRPr>
            </a:p>
          </p:txBody>
        </p:sp>
        <p:sp>
          <p:nvSpPr>
            <p:cNvPr id="64" name="Rectangle 63">
              <a:extLst>
                <a:ext uri="{FF2B5EF4-FFF2-40B4-BE49-F238E27FC236}">
                  <a16:creationId xmlns:a16="http://schemas.microsoft.com/office/drawing/2014/main" id="{1E1052CC-1E76-4BA6-8C51-F438E9892884}"/>
                </a:ext>
              </a:extLst>
            </p:cNvPr>
            <p:cNvSpPr/>
            <p:nvPr/>
          </p:nvSpPr>
          <p:spPr>
            <a:xfrm>
              <a:off x="10470573" y="6460205"/>
              <a:ext cx="1970590" cy="456129"/>
            </a:xfrm>
            <a:prstGeom prst="rect">
              <a:avLst/>
            </a:prstGeom>
            <a:solidFill>
              <a:schemeClr val="bg1">
                <a:lumMod val="65000"/>
              </a:schemeClr>
            </a:solidFill>
            <a:ln w="3175">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tabLst>
                  <a:tab pos="895350" algn="dec"/>
                </a:tabLst>
              </a:pPr>
              <a:r>
                <a:rPr lang="en-AU" sz="1200" b="1" dirty="0">
                  <a:solidFill>
                    <a:schemeClr val="tx1"/>
                  </a:solidFill>
                </a:rPr>
                <a:t>46161</a:t>
              </a:r>
              <a:endParaRPr lang="en-AU" sz="1000" dirty="0">
                <a:solidFill>
                  <a:schemeClr val="tx1"/>
                </a:solidFill>
              </a:endParaRPr>
            </a:p>
          </p:txBody>
        </p:sp>
        <p:cxnSp>
          <p:nvCxnSpPr>
            <p:cNvPr id="65" name="Straight Connector 64">
              <a:extLst>
                <a:ext uri="{FF2B5EF4-FFF2-40B4-BE49-F238E27FC236}">
                  <a16:creationId xmlns:a16="http://schemas.microsoft.com/office/drawing/2014/main" id="{A815B41C-87B0-49F0-A6A0-1B42EC1506CA}"/>
                </a:ext>
              </a:extLst>
            </p:cNvPr>
            <p:cNvCxnSpPr>
              <a:cxnSpLocks/>
              <a:stCxn id="38" idx="3"/>
              <a:endCxn id="39" idx="1"/>
            </p:cNvCxnSpPr>
            <p:nvPr/>
          </p:nvCxnSpPr>
          <p:spPr>
            <a:xfrm flipV="1">
              <a:off x="6693316" y="5396917"/>
              <a:ext cx="667295" cy="719860"/>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8E8235F4-EB7C-4D30-A6CF-05107205EDFE}"/>
                </a:ext>
              </a:extLst>
            </p:cNvPr>
            <p:cNvCxnSpPr>
              <a:cxnSpLocks/>
              <a:stCxn id="38" idx="3"/>
              <a:endCxn id="40" idx="1"/>
            </p:cNvCxnSpPr>
            <p:nvPr/>
          </p:nvCxnSpPr>
          <p:spPr>
            <a:xfrm flipV="1">
              <a:off x="6693316" y="6076961"/>
              <a:ext cx="678117" cy="39816"/>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A5E18F16-6D8D-43CF-BD90-24D68A59D0E8}"/>
                </a:ext>
              </a:extLst>
            </p:cNvPr>
            <p:cNvCxnSpPr>
              <a:cxnSpLocks/>
              <a:stCxn id="38" idx="3"/>
              <a:endCxn id="44" idx="1"/>
            </p:cNvCxnSpPr>
            <p:nvPr/>
          </p:nvCxnSpPr>
          <p:spPr>
            <a:xfrm>
              <a:off x="6693316" y="6116777"/>
              <a:ext cx="698550" cy="571493"/>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4DC2A846-0373-47C5-A777-9BFC1ABDFB6C}"/>
                </a:ext>
              </a:extLst>
            </p:cNvPr>
            <p:cNvCxnSpPr>
              <a:cxnSpLocks/>
            </p:cNvCxnSpPr>
            <p:nvPr/>
          </p:nvCxnSpPr>
          <p:spPr>
            <a:xfrm>
              <a:off x="9827477" y="5393428"/>
              <a:ext cx="603421" cy="0"/>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0DD8C855-1CD0-4A1E-A46E-469685052C99}"/>
                </a:ext>
              </a:extLst>
            </p:cNvPr>
            <p:cNvCxnSpPr>
              <a:cxnSpLocks/>
            </p:cNvCxnSpPr>
            <p:nvPr/>
          </p:nvCxnSpPr>
          <p:spPr>
            <a:xfrm flipV="1">
              <a:off x="9827477" y="6068801"/>
              <a:ext cx="625188" cy="8160"/>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8EAEF44F-99C5-4CEF-9B67-9991B2322EE0}"/>
                </a:ext>
              </a:extLst>
            </p:cNvPr>
            <p:cNvCxnSpPr>
              <a:cxnSpLocks/>
            </p:cNvCxnSpPr>
            <p:nvPr/>
          </p:nvCxnSpPr>
          <p:spPr>
            <a:xfrm>
              <a:off x="9762658" y="6688270"/>
              <a:ext cx="675970" cy="0"/>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15317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441</Words>
  <Application>Microsoft Office PowerPoint</Application>
  <PresentationFormat>A3 Paper (297x420 mm)</PresentationFormat>
  <Paragraphs>51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New mandible/maxilla osteotomy items</vt:lpstr>
      <vt:lpstr>Restructure of Mandible and Maxilla Osteotomy Items from 1 July 2023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2023-06-14T01:21:05Z</dcterms:created>
  <dcterms:modified xsi:type="dcterms:W3CDTF">2023-06-14T01:21:29Z</dcterms:modified>
</cp:coreProperties>
</file>